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3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8" r:id="rId14"/>
    <p:sldId id="282" r:id="rId15"/>
    <p:sldId id="270" r:id="rId16"/>
    <p:sldId id="283" r:id="rId17"/>
    <p:sldId id="281" r:id="rId18"/>
    <p:sldId id="279" r:id="rId19"/>
    <p:sldId id="280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75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4589"/>
  </p:normalViewPr>
  <p:slideViewPr>
    <p:cSldViewPr snapToGrid="0">
      <p:cViewPr varScale="1">
        <p:scale>
          <a:sx n="120" d="100"/>
          <a:sy n="120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DBFB6-267E-E644-B13F-820D227AF2C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C10DB-EB71-244D-A800-E1424EAF6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9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68c941c3c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Note this only considers Meta data since we cannot attribute TikTok sales </a:t>
            </a:r>
            <a:endParaRPr dirty="0"/>
          </a:p>
        </p:txBody>
      </p:sp>
      <p:sp>
        <p:nvSpPr>
          <p:cNvPr id="644" name="Google Shape;644;g3768c941c3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68c941c3c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657" name="Google Shape;657;g3768c941c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02" name="Google Shape;8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7244EAAB-B000-74A4-E4D7-0BBE54AA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1FB22F7A-38FF-CF5D-631A-9A78D3548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08E8F82C-8E49-B14C-338D-004C1F818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5554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C03A37CD-D876-5C90-ACDB-FB74563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>
            <a:extLst>
              <a:ext uri="{FF2B5EF4-FFF2-40B4-BE49-F238E27FC236}">
                <a16:creationId xmlns:a16="http://schemas.microsoft.com/office/drawing/2014/main" id="{F5C5A927-9D81-0608-8CCB-20F4C5080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>
            <a:extLst>
              <a:ext uri="{FF2B5EF4-FFF2-40B4-BE49-F238E27FC236}">
                <a16:creationId xmlns:a16="http://schemas.microsoft.com/office/drawing/2014/main" id="{8494470B-BD5A-9BF9-6563-30812882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070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C81926AA-E2B7-92C4-DEBA-2BA784F17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>
            <a:extLst>
              <a:ext uri="{FF2B5EF4-FFF2-40B4-BE49-F238E27FC236}">
                <a16:creationId xmlns:a16="http://schemas.microsoft.com/office/drawing/2014/main" id="{4484CB16-4A0B-511E-F16A-CE44F0AFC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02" name="Google Shape;802;p18:notes">
            <a:extLst>
              <a:ext uri="{FF2B5EF4-FFF2-40B4-BE49-F238E27FC236}">
                <a16:creationId xmlns:a16="http://schemas.microsoft.com/office/drawing/2014/main" id="{B6BBB04B-7421-2ACC-F852-41D382FD0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6962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E07EA5D1-57CB-772D-28AB-80C00FEC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>
            <a:extLst>
              <a:ext uri="{FF2B5EF4-FFF2-40B4-BE49-F238E27FC236}">
                <a16:creationId xmlns:a16="http://schemas.microsoft.com/office/drawing/2014/main" id="{DE7A69E7-D441-A3C0-4BB3-26AE59F57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>
            <a:extLst>
              <a:ext uri="{FF2B5EF4-FFF2-40B4-BE49-F238E27FC236}">
                <a16:creationId xmlns:a16="http://schemas.microsoft.com/office/drawing/2014/main" id="{6690EB27-A995-920B-2ED1-B4738321F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>
            <a:extLst>
              <a:ext uri="{FF2B5EF4-FFF2-40B4-BE49-F238E27FC236}">
                <a16:creationId xmlns:a16="http://schemas.microsoft.com/office/drawing/2014/main" id="{337D81DF-55BF-75E6-1F85-12429754B0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7075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957E8624-6BC3-BFD0-2484-D268803F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E6AF7CE8-2EE3-1343-0BD6-AC4FE7E31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9B54D396-FE3B-80BF-248F-1144F3EDC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49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77D372BA-AE68-3375-D1D6-1D8E06BB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15E0CB9F-B6A2-A054-4582-602982E96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863D692D-260A-1542-7C8A-03C5C984C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9029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9FF9CEE1-03CB-4E5E-3859-0236524EF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>
            <a:extLst>
              <a:ext uri="{FF2B5EF4-FFF2-40B4-BE49-F238E27FC236}">
                <a16:creationId xmlns:a16="http://schemas.microsoft.com/office/drawing/2014/main" id="{DD75BDF3-0E82-8777-C780-1730318B1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>
            <a:extLst>
              <a:ext uri="{FF2B5EF4-FFF2-40B4-BE49-F238E27FC236}">
                <a16:creationId xmlns:a16="http://schemas.microsoft.com/office/drawing/2014/main" id="{96C082A2-3608-ECF4-4D8D-2CD012255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801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F7E87D63-E70C-1C06-3E58-FEDA2E8C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>
            <a:extLst>
              <a:ext uri="{FF2B5EF4-FFF2-40B4-BE49-F238E27FC236}">
                <a16:creationId xmlns:a16="http://schemas.microsoft.com/office/drawing/2014/main" id="{21C4ECE6-3CA8-4286-D8D5-A97A73477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>
            <a:extLst>
              <a:ext uri="{FF2B5EF4-FFF2-40B4-BE49-F238E27FC236}">
                <a16:creationId xmlns:a16="http://schemas.microsoft.com/office/drawing/2014/main" id="{BAC0F953-23AE-F4D3-4FD5-B75A04E2E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700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C3ACAD66-986D-82F3-8A77-2D500D09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>
            <a:extLst>
              <a:ext uri="{FF2B5EF4-FFF2-40B4-BE49-F238E27FC236}">
                <a16:creationId xmlns:a16="http://schemas.microsoft.com/office/drawing/2014/main" id="{403F7E33-F457-0B2D-FB67-3C8F49A20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>
            <a:extLst>
              <a:ext uri="{FF2B5EF4-FFF2-40B4-BE49-F238E27FC236}">
                <a16:creationId xmlns:a16="http://schemas.microsoft.com/office/drawing/2014/main" id="{F5D8BC13-D5EA-A05A-0A25-624C500D48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642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B5DFEE9E-3454-4E10-29E9-21FB4643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>
            <a:extLst>
              <a:ext uri="{FF2B5EF4-FFF2-40B4-BE49-F238E27FC236}">
                <a16:creationId xmlns:a16="http://schemas.microsoft.com/office/drawing/2014/main" id="{44422B74-EE68-8DAF-FD88-4D0944C47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>
            <a:extLst>
              <a:ext uri="{FF2B5EF4-FFF2-40B4-BE49-F238E27FC236}">
                <a16:creationId xmlns:a16="http://schemas.microsoft.com/office/drawing/2014/main" id="{CCBE9A28-A360-71B2-4E28-741373EFD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0062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2d8533fe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6" name="Google Shape;876;g32d8533fe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A61F19C2-D873-C501-7D71-1EF11485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>
            <a:extLst>
              <a:ext uri="{FF2B5EF4-FFF2-40B4-BE49-F238E27FC236}">
                <a16:creationId xmlns:a16="http://schemas.microsoft.com/office/drawing/2014/main" id="{E8603123-2B5A-D63E-2227-CD76D15E8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>
            <a:extLst>
              <a:ext uri="{FF2B5EF4-FFF2-40B4-BE49-F238E27FC236}">
                <a16:creationId xmlns:a16="http://schemas.microsoft.com/office/drawing/2014/main" id="{14B8770B-A8BF-4F95-46DF-17E436ED4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>
            <a:extLst>
              <a:ext uri="{FF2B5EF4-FFF2-40B4-BE49-F238E27FC236}">
                <a16:creationId xmlns:a16="http://schemas.microsoft.com/office/drawing/2014/main" id="{CCFFDD28-93E4-0DB8-0D06-9796884EDC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389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A5B2E58F-0A1E-6F32-742F-DE632B33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0C8161BA-A53B-4DF9-CBFA-A60B94887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26FC1084-0484-62A6-2B02-34306D3AE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8238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E16FB01-A939-42A7-ABE0-1B281AE7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0523EEDE-4276-A618-D4E6-EFE8E707A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F8F004EF-A495-8883-6AE8-866B6693A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0232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A781ADF4-ED95-FF59-655B-B0584532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>
            <a:extLst>
              <a:ext uri="{FF2B5EF4-FFF2-40B4-BE49-F238E27FC236}">
                <a16:creationId xmlns:a16="http://schemas.microsoft.com/office/drawing/2014/main" id="{C4367DB1-23A3-DDF5-67C8-4373C5970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>
            <a:extLst>
              <a:ext uri="{FF2B5EF4-FFF2-40B4-BE49-F238E27FC236}">
                <a16:creationId xmlns:a16="http://schemas.microsoft.com/office/drawing/2014/main" id="{86BCCF06-9693-0C91-E46D-024F22419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40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104F281E-4C63-1442-02EA-0C4F87D8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>
            <a:extLst>
              <a:ext uri="{FF2B5EF4-FFF2-40B4-BE49-F238E27FC236}">
                <a16:creationId xmlns:a16="http://schemas.microsoft.com/office/drawing/2014/main" id="{30B9234A-23AD-487E-AE29-15D1B225A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>
            <a:extLst>
              <a:ext uri="{FF2B5EF4-FFF2-40B4-BE49-F238E27FC236}">
                <a16:creationId xmlns:a16="http://schemas.microsoft.com/office/drawing/2014/main" id="{C12DB6CD-BD67-79CF-970D-F1CD847CB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1328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7744329D-D9D7-E1D7-16E3-588C418D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>
            <a:extLst>
              <a:ext uri="{FF2B5EF4-FFF2-40B4-BE49-F238E27FC236}">
                <a16:creationId xmlns:a16="http://schemas.microsoft.com/office/drawing/2014/main" id="{2FA2744B-2E25-5446-A5D9-4EF220C21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>
            <a:extLst>
              <a:ext uri="{FF2B5EF4-FFF2-40B4-BE49-F238E27FC236}">
                <a16:creationId xmlns:a16="http://schemas.microsoft.com/office/drawing/2014/main" id="{2CC44BE0-EC69-C3F9-149E-8ECC716E6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708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d57e8f9a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339d57e8f9a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8" name="Google Shape;848;g339d57e8f9a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68c941c3c_0_2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68c941c3c_0_2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9d57e8f9a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777" name="Google Shape;777;g339d57e8f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6" name="Google Shape;8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</a:t>
            </a:r>
            <a:endParaRPr/>
          </a:p>
        </p:txBody>
      </p:sp>
      <p:sp>
        <p:nvSpPr>
          <p:cNvPr id="504" name="Google Shape;5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c3d5ed83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3" name="Google Shape;513;g2ec3d5ed8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9cd19c857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check on frequency</a:t>
            </a:r>
            <a:endParaRPr/>
          </a:p>
        </p:txBody>
      </p:sp>
      <p:sp>
        <p:nvSpPr>
          <p:cNvPr id="574" name="Google Shape;574;g339cd19c85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9d57e8f9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OK</a:t>
            </a:r>
            <a:endParaRPr/>
          </a:p>
        </p:txBody>
      </p:sp>
      <p:sp>
        <p:nvSpPr>
          <p:cNvPr id="619" name="Google Shape;619;g339d57e8f9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2d8533fe21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</p:txBody>
      </p:sp>
      <p:sp>
        <p:nvSpPr>
          <p:cNvPr id="638" name="Google Shape;638;g32d8533fe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CECA-8AD7-64FC-E3F9-AAAA883DA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04054-3459-0DDD-AB7D-F851FE47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D35F-E505-7D61-AD8B-504D4504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0BBA-04EB-7830-E6E6-93886F58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34C2-52D3-DF4D-F99E-8A49C599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1E32-8A5C-229D-121D-44EC253F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9E696-27F0-DD88-3D63-F268044A4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5C30F-41AC-DD2A-5E0A-0C41B8F2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812A4-06B7-3246-4285-D346F9D1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3DA3-9BF4-7F74-171C-E26A65D6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00388-8E50-7437-4974-3D51ED281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F14D3-99AC-9FC5-0798-599AC8967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DC1FD-DE75-4959-8233-C7D25ABF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B885-FB11-BE6B-3561-E191E6BA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D13B9-66E0-2E09-3A10-7294D559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 type="title">
  <p:cSld name="Title slide Whi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c9240afdf_0_20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g33c9240afdf_0_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g33c9240afdf_0_20"/>
          <p:cNvSpPr/>
          <p:nvPr/>
        </p:nvSpPr>
        <p:spPr>
          <a:xfrm>
            <a:off x="928733" y="1786467"/>
            <a:ext cx="2292000" cy="248700"/>
          </a:xfrm>
          <a:prstGeom prst="roundRect">
            <a:avLst>
              <a:gd name="adj" fmla="val 50000"/>
            </a:avLst>
          </a:prstGeom>
          <a:solidFill>
            <a:srgbClr val="201D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g33c9240afdf_0_20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5100"/>
              <a:buNone/>
              <a:defRPr sz="51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34" name="Google Shape;34;g33c9240afdf_0_20"/>
          <p:cNvSpPr txBox="1">
            <a:spLocks noGrp="1"/>
          </p:cNvSpPr>
          <p:nvPr>
            <p:ph type="title" idx="2"/>
          </p:nvPr>
        </p:nvSpPr>
        <p:spPr>
          <a:xfrm>
            <a:off x="6200600" y="5660000"/>
            <a:ext cx="548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sz="2400" b="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pic>
        <p:nvPicPr>
          <p:cNvPr id="35" name="Google Shape;35;g33c9240afdf_0_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33c9240afdf_0_20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9290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c9240afdf_0_36"/>
          <p:cNvSpPr/>
          <p:nvPr/>
        </p:nvSpPr>
        <p:spPr>
          <a:xfrm>
            <a:off x="6970733" y="2063700"/>
            <a:ext cx="2292000" cy="248700"/>
          </a:xfrm>
          <a:prstGeom prst="roundRect">
            <a:avLst>
              <a:gd name="adj" fmla="val 5000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g33c9240afdf_0_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3c9240afdf_0_36"/>
          <p:cNvSpPr>
            <a:spLocks noGrp="1"/>
          </p:cNvSpPr>
          <p:nvPr>
            <p:ph type="pic" idx="2"/>
          </p:nvPr>
        </p:nvSpPr>
        <p:spPr>
          <a:xfrm>
            <a:off x="7676033" y="1054767"/>
            <a:ext cx="3623700" cy="4361700"/>
          </a:xfrm>
          <a:prstGeom prst="roundRect">
            <a:avLst>
              <a:gd name="adj" fmla="val 9836"/>
            </a:avLst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g33c9240afdf_0_36"/>
          <p:cNvSpPr txBox="1">
            <a:spLocks noGrp="1"/>
          </p:cNvSpPr>
          <p:nvPr>
            <p:ph type="title"/>
          </p:nvPr>
        </p:nvSpPr>
        <p:spPr>
          <a:xfrm>
            <a:off x="802600" y="9245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0" name="Google Shape;50;g33c9240afdf_0_36"/>
          <p:cNvSpPr txBox="1">
            <a:spLocks noGrp="1"/>
          </p:cNvSpPr>
          <p:nvPr>
            <p:ph type="title" idx="3"/>
          </p:nvPr>
        </p:nvSpPr>
        <p:spPr>
          <a:xfrm>
            <a:off x="2317232" y="9844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1" name="Google Shape;51;g33c9240afdf_0_36"/>
          <p:cNvSpPr txBox="1">
            <a:spLocks noGrp="1"/>
          </p:cNvSpPr>
          <p:nvPr>
            <p:ph type="title" idx="4"/>
          </p:nvPr>
        </p:nvSpPr>
        <p:spPr>
          <a:xfrm>
            <a:off x="802600" y="2015767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2" name="Google Shape;52;g33c9240afdf_0_36"/>
          <p:cNvSpPr txBox="1">
            <a:spLocks noGrp="1"/>
          </p:cNvSpPr>
          <p:nvPr>
            <p:ph type="title" idx="5"/>
          </p:nvPr>
        </p:nvSpPr>
        <p:spPr>
          <a:xfrm>
            <a:off x="2317232" y="2075667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3" name="Google Shape;53;g33c9240afdf_0_36"/>
          <p:cNvSpPr txBox="1">
            <a:spLocks noGrp="1"/>
          </p:cNvSpPr>
          <p:nvPr>
            <p:ph type="title" idx="6"/>
          </p:nvPr>
        </p:nvSpPr>
        <p:spPr>
          <a:xfrm>
            <a:off x="802600" y="31070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4" name="Google Shape;54;g33c9240afdf_0_36"/>
          <p:cNvSpPr txBox="1">
            <a:spLocks noGrp="1"/>
          </p:cNvSpPr>
          <p:nvPr>
            <p:ph type="title" idx="7"/>
          </p:nvPr>
        </p:nvSpPr>
        <p:spPr>
          <a:xfrm>
            <a:off x="2317232" y="3166900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5" name="Google Shape;55;g33c9240afdf_0_36"/>
          <p:cNvSpPr txBox="1">
            <a:spLocks noGrp="1"/>
          </p:cNvSpPr>
          <p:nvPr>
            <p:ph type="title" idx="8"/>
          </p:nvPr>
        </p:nvSpPr>
        <p:spPr>
          <a:xfrm>
            <a:off x="802600" y="41982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6" name="Google Shape;56;g33c9240afdf_0_36"/>
          <p:cNvSpPr txBox="1">
            <a:spLocks noGrp="1"/>
          </p:cNvSpPr>
          <p:nvPr>
            <p:ph type="title" idx="9"/>
          </p:nvPr>
        </p:nvSpPr>
        <p:spPr>
          <a:xfrm>
            <a:off x="2317232" y="42581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7" name="Google Shape;57;g33c9240afdf_0_36"/>
          <p:cNvSpPr/>
          <p:nvPr/>
        </p:nvSpPr>
        <p:spPr>
          <a:xfrm rot="5400000">
            <a:off x="882283" y="5173983"/>
            <a:ext cx="249600" cy="203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g33c9240afdf_0_36"/>
          <p:cNvSpPr/>
          <p:nvPr/>
        </p:nvSpPr>
        <p:spPr>
          <a:xfrm rot="-5400000">
            <a:off x="11347217" y="3752683"/>
            <a:ext cx="249600" cy="146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95965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Quote">
  <p:cSld name="Image and Quote"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c9240afdf_0_424"/>
          <p:cNvSpPr/>
          <p:nvPr/>
        </p:nvSpPr>
        <p:spPr>
          <a:xfrm>
            <a:off x="7721600" y="0"/>
            <a:ext cx="3860700" cy="6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3c9240afdf_0_424"/>
          <p:cNvSpPr>
            <a:spLocks noGrp="1"/>
          </p:cNvSpPr>
          <p:nvPr>
            <p:ph type="pic" idx="2"/>
          </p:nvPr>
        </p:nvSpPr>
        <p:spPr>
          <a:xfrm>
            <a:off x="3860801" y="1"/>
            <a:ext cx="386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6" name="Google Shape;436;g33c9240afdf_0_424"/>
          <p:cNvSpPr txBox="1">
            <a:spLocks noGrp="1"/>
          </p:cNvSpPr>
          <p:nvPr>
            <p:ph type="ftr" idx="11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g33c9240afdf_0_42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33c9240afdf_0_424"/>
          <p:cNvSpPr txBox="1">
            <a:spLocks noGrp="1"/>
          </p:cNvSpPr>
          <p:nvPr>
            <p:ph type="body" idx="1"/>
          </p:nvPr>
        </p:nvSpPr>
        <p:spPr>
          <a:xfrm>
            <a:off x="8215315" y="909016"/>
            <a:ext cx="29403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 b="0" i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g33c9240afdf_0_424"/>
          <p:cNvSpPr>
            <a:spLocks noGrp="1"/>
          </p:cNvSpPr>
          <p:nvPr>
            <p:ph type="pic" idx="3"/>
          </p:nvPr>
        </p:nvSpPr>
        <p:spPr>
          <a:xfrm>
            <a:off x="8215314" y="620713"/>
            <a:ext cx="29403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g33c9240afdf_0_424"/>
          <p:cNvSpPr txBox="1">
            <a:spLocks noGrp="1"/>
          </p:cNvSpPr>
          <p:nvPr>
            <p:ph type="title"/>
          </p:nvPr>
        </p:nvSpPr>
        <p:spPr>
          <a:xfrm>
            <a:off x="766764" y="4076700"/>
            <a:ext cx="2571900" cy="24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g33c9240afdf_0_424"/>
          <p:cNvSpPr txBox="1">
            <a:spLocks noGrp="1"/>
          </p:cNvSpPr>
          <p:nvPr>
            <p:ph type="body" idx="4"/>
          </p:nvPr>
        </p:nvSpPr>
        <p:spPr>
          <a:xfrm>
            <a:off x="766764" y="620714"/>
            <a:ext cx="2571900" cy="3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3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c9240afdf_0_442"/>
          <p:cNvSpPr txBox="1">
            <a:spLocks noGrp="1"/>
          </p:cNvSpPr>
          <p:nvPr>
            <p:ph type="ftr" idx="11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g33c9240afdf_0_442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g33c9240afdf_0_442"/>
          <p:cNvSpPr txBox="1">
            <a:spLocks noGrp="1"/>
          </p:cNvSpPr>
          <p:nvPr>
            <p:ph type="title"/>
          </p:nvPr>
        </p:nvSpPr>
        <p:spPr>
          <a:xfrm>
            <a:off x="766763" y="919307"/>
            <a:ext cx="8301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g33c9240afdf_0_442"/>
          <p:cNvSpPr txBox="1">
            <a:spLocks noGrp="1"/>
          </p:cNvSpPr>
          <p:nvPr>
            <p:ph type="body" idx="1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g33c9240afdf_0_442"/>
          <p:cNvSpPr txBox="1">
            <a:spLocks noGrp="1"/>
          </p:cNvSpPr>
          <p:nvPr>
            <p:ph type="body" idx="2"/>
          </p:nvPr>
        </p:nvSpPr>
        <p:spPr>
          <a:xfrm>
            <a:off x="766763" y="2097088"/>
            <a:ext cx="10039500" cy="4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8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lue">
  <p:cSld name="2 Blue">
    <p:bg>
      <p:bgPr>
        <a:solidFill>
          <a:srgbClr val="0066B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c9240afdf_0_6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g33c9240afdf_0_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3c9240afdf_0_6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73" name="Google Shape;73;g33c9240afdf_0_6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593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ark Blue">
  <p:cSld name="2 Dark Blue">
    <p:bg>
      <p:bgPr>
        <a:solidFill>
          <a:srgbClr val="201D5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c9240afdf_0_5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g33c9240afdf_0_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3c9240afdf_0_5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63" name="Google Shape;63;g33c9240afdf_0_5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7200"/>
              <a:buNone/>
              <a:defRPr sz="72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1078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urple">
  <p:cSld name="2 Purple">
    <p:bg>
      <p:bgPr>
        <a:solidFill>
          <a:srgbClr val="B12A7D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c9240afdf_0_7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g33c9240afdf_0_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3c9240afdf_0_7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64" name="Google Shape;64;g33c9240afdf_0_7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541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">
  <p:cSld name="23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3c9240afdf_0_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3c9240afdf_0_271"/>
          <p:cNvSpPr txBox="1">
            <a:spLocks noGrp="1"/>
          </p:cNvSpPr>
          <p:nvPr>
            <p:ph type="title"/>
          </p:nvPr>
        </p:nvSpPr>
        <p:spPr>
          <a:xfrm>
            <a:off x="4782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98" name="Google Shape;298;g33c9240afdf_0_271"/>
          <p:cNvSpPr txBox="1">
            <a:spLocks noGrp="1"/>
          </p:cNvSpPr>
          <p:nvPr>
            <p:ph type="title" idx="2"/>
          </p:nvPr>
        </p:nvSpPr>
        <p:spPr>
          <a:xfrm>
            <a:off x="4782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9" name="Google Shape;299;g33c9240afdf_0_271"/>
          <p:cNvSpPr txBox="1">
            <a:spLocks noGrp="1"/>
          </p:cNvSpPr>
          <p:nvPr>
            <p:ph type="title" idx="3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0" name="Google Shape;300;g33c9240afdf_0_271"/>
          <p:cNvSpPr>
            <a:spLocks noGrp="1"/>
          </p:cNvSpPr>
          <p:nvPr>
            <p:ph type="pic" idx="4"/>
          </p:nvPr>
        </p:nvSpPr>
        <p:spPr>
          <a:xfrm>
            <a:off x="5479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1" name="Google Shape;301;g33c9240afdf_0_271"/>
          <p:cNvSpPr txBox="1">
            <a:spLocks noGrp="1"/>
          </p:cNvSpPr>
          <p:nvPr>
            <p:ph type="title" idx="5"/>
          </p:nvPr>
        </p:nvSpPr>
        <p:spPr>
          <a:xfrm>
            <a:off x="33325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2" name="Google Shape;302;g33c9240afdf_0_271"/>
          <p:cNvSpPr txBox="1">
            <a:spLocks noGrp="1"/>
          </p:cNvSpPr>
          <p:nvPr>
            <p:ph type="title" idx="6"/>
          </p:nvPr>
        </p:nvSpPr>
        <p:spPr>
          <a:xfrm>
            <a:off x="33325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3" name="Google Shape;303;g33c9240afdf_0_271"/>
          <p:cNvSpPr>
            <a:spLocks noGrp="1"/>
          </p:cNvSpPr>
          <p:nvPr>
            <p:ph type="pic" idx="7"/>
          </p:nvPr>
        </p:nvSpPr>
        <p:spPr>
          <a:xfrm>
            <a:off x="34022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4" name="Google Shape;304;g33c9240afdf_0_271"/>
          <p:cNvSpPr txBox="1">
            <a:spLocks noGrp="1"/>
          </p:cNvSpPr>
          <p:nvPr>
            <p:ph type="title" idx="8"/>
          </p:nvPr>
        </p:nvSpPr>
        <p:spPr>
          <a:xfrm>
            <a:off x="61868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5" name="Google Shape;305;g33c9240afdf_0_271"/>
          <p:cNvSpPr txBox="1">
            <a:spLocks noGrp="1"/>
          </p:cNvSpPr>
          <p:nvPr>
            <p:ph type="title" idx="9"/>
          </p:nvPr>
        </p:nvSpPr>
        <p:spPr>
          <a:xfrm>
            <a:off x="61868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6" name="Google Shape;306;g33c9240afdf_0_271"/>
          <p:cNvSpPr>
            <a:spLocks noGrp="1"/>
          </p:cNvSpPr>
          <p:nvPr>
            <p:ph type="pic" idx="13"/>
          </p:nvPr>
        </p:nvSpPr>
        <p:spPr>
          <a:xfrm>
            <a:off x="62565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7" name="Google Shape;307;g33c9240afdf_0_271"/>
          <p:cNvSpPr txBox="1">
            <a:spLocks noGrp="1"/>
          </p:cNvSpPr>
          <p:nvPr>
            <p:ph type="title" idx="14"/>
          </p:nvPr>
        </p:nvSpPr>
        <p:spPr>
          <a:xfrm>
            <a:off x="90411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8" name="Google Shape;308;g33c9240afdf_0_271"/>
          <p:cNvSpPr txBox="1">
            <a:spLocks noGrp="1"/>
          </p:cNvSpPr>
          <p:nvPr>
            <p:ph type="title" idx="15"/>
          </p:nvPr>
        </p:nvSpPr>
        <p:spPr>
          <a:xfrm>
            <a:off x="90411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9" name="Google Shape;309;g33c9240afdf_0_271"/>
          <p:cNvSpPr>
            <a:spLocks noGrp="1"/>
          </p:cNvSpPr>
          <p:nvPr>
            <p:ph type="pic" idx="16"/>
          </p:nvPr>
        </p:nvSpPr>
        <p:spPr>
          <a:xfrm>
            <a:off x="91108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9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D8FD-77E9-94DE-2DCF-B4E1D5E3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695F-CDAA-D8C1-8C9E-8D9BB6FD9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44320-BC59-B5D7-D0EE-2565AD9A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08409-9738-80A4-697D-2BC897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EBF9-894E-07CB-89CD-987C114D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60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itle slide Blue">
  <p:cSld name="0 Title slide Blue">
    <p:bg>
      <p:bgPr>
        <a:solidFill>
          <a:srgbClr val="201D5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c9240afdf_0_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g33c9240afdf_0_28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73" name="Google Shape;73;g33c9240afdf_0_28"/>
          <p:cNvSpPr txBox="1">
            <a:spLocks noGrp="1"/>
          </p:cNvSpPr>
          <p:nvPr>
            <p:ph type="title" idx="2"/>
          </p:nvPr>
        </p:nvSpPr>
        <p:spPr>
          <a:xfrm>
            <a:off x="6051167" y="5660000"/>
            <a:ext cx="563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sz="24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pic>
        <p:nvPicPr>
          <p:cNvPr id="74" name="Google Shape;74;g33c9240afdf_0_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3c9240afdf_0_28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g33c9240afdf_0_28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g33c9240afdf_0_28"/>
          <p:cNvSpPr/>
          <p:nvPr/>
        </p:nvSpPr>
        <p:spPr>
          <a:xfrm rot="5400000">
            <a:off x="384133" y="2042100"/>
            <a:ext cx="249600" cy="1040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2456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9FF1-B8C7-2C7F-7DEC-60AE0EE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74E40-00C1-9ADE-71B2-359A45F20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4AB0-CC01-012A-6BC7-896052DA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A3B65-8400-AE70-3F78-E2EE61AB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6DC69-A5EC-C051-F3E6-38102E02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4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A7CD-13DC-73BA-4B9E-0257C49E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C010A-F1E2-26BE-C44D-58850C21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BC485-FB3B-6753-8262-47E2C1EA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BDBE-AB75-404D-C866-C78CE7D7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C424F-D045-25A1-5BFE-266FD948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1513-4F86-9A33-B6ED-08DE71C5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DC0B-7916-1EAD-FAEF-9C088366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3B55C-E05E-488C-5D85-6B230BF1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568FF-B43A-9819-3F63-0C3C080F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C0AD0-2CD1-9AB2-5DEA-B4E1F43F2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2D8DD-B16B-F794-B5F7-3CEE85431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51EC0-CE24-AAD9-71D2-668263D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76A6B-E140-DBAA-DC9B-99E32726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FAEC3-5113-79D3-8F05-ED615953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DAFE-A9B2-1A08-C939-7FC6BB83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F5C01-136D-B142-34B7-7D64CF66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E7BF3-2913-D4DC-C3A3-1EE65F59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A81C9-EF77-D1F4-B752-678BB4EE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DF90B-F63B-4184-BE94-F8F1719B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847A-61C3-2ACB-AEB8-0076B174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E49EC-4FB2-295A-D660-C1BDFD88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55B7-0C04-D936-A3A0-40DD30D0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43B8-D50E-C2E9-26C9-22F45BD3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582F1-15D5-9710-E7F9-679960520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16A7F-70C9-D53A-C00F-C2A677A1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D0E66-2069-AF72-EDAC-F375EDB3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D07F6-8830-A985-09CC-642C57D3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3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A65A-5D03-8714-EEBE-5BBE19B2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B8B4D-132D-2475-7EEA-AB8FD6703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BB8CA-6F04-4BB4-86D4-872195308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11C3-1641-65D0-232A-2835C1B9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BCE0-0551-640B-8406-01DBC51C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7CB3-8168-B7A7-6B94-957210E7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960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B8418-9D36-794D-9F5A-7E1343F1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0B58-05BF-1CD6-E4FC-22252FE6E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8E72-F8B5-D172-5A35-3D82928AB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DA45-0CD7-05C9-07D7-64128F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77884-384E-D915-A752-5FE158C18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"/>
          <p:cNvSpPr txBox="1">
            <a:spLocks noGrp="1"/>
          </p:cNvSpPr>
          <p:nvPr>
            <p:ph type="title"/>
          </p:nvPr>
        </p:nvSpPr>
        <p:spPr>
          <a:xfrm>
            <a:off x="8729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{brand_name}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81" name="Google Shape;481;p1"/>
          <p:cNvSpPr txBox="1">
            <a:spLocks noGrp="1"/>
          </p:cNvSpPr>
          <p:nvPr>
            <p:ph type="title" idx="2"/>
          </p:nvPr>
        </p:nvSpPr>
        <p:spPr>
          <a:xfrm>
            <a:off x="6538800" y="5695062"/>
            <a:ext cx="56532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Audience360 Post Campaign Report</a:t>
            </a:r>
            <a:endParaRPr sz="2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{date_}</a:t>
            </a:r>
            <a:endParaRPr sz="1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68c941c3c_0_64"/>
          <p:cNvSpPr txBox="1">
            <a:spLocks noGrp="1"/>
          </p:cNvSpPr>
          <p:nvPr>
            <p:ph type="title"/>
          </p:nvPr>
        </p:nvSpPr>
        <p:spPr>
          <a:xfrm>
            <a:off x="847925" y="567424"/>
            <a:ext cx="108417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/>
              <a:t>{brand_and_fsku_roas_performance_wrt_overall_traffic_performance_commentary} </a:t>
            </a:r>
            <a:endParaRPr sz="3200" dirty="0"/>
          </a:p>
        </p:txBody>
      </p:sp>
      <p:sp>
        <p:nvSpPr>
          <p:cNvPr id="647" name="Google Shape;647;g3768c941c3c_0_64"/>
          <p:cNvSpPr/>
          <p:nvPr/>
        </p:nvSpPr>
        <p:spPr>
          <a:xfrm>
            <a:off x="7697064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ROAS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b="0" i="0" u="none" strike="noStrike" cap="none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{brand_roas}</a:t>
            </a:r>
          </a:p>
        </p:txBody>
      </p:sp>
      <p:sp>
        <p:nvSpPr>
          <p:cNvPr id="648" name="Google Shape;648;g3768c941c3c_0_64"/>
          <p:cNvSpPr/>
          <p:nvPr/>
        </p:nvSpPr>
        <p:spPr>
          <a:xfrm>
            <a:off x="769703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ROAS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{fsku_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roas}</a:t>
            </a:r>
            <a:endParaRPr lang="en-US"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768c941c3c_0_64"/>
          <p:cNvSpPr/>
          <p:nvPr/>
        </p:nvSpPr>
        <p:spPr>
          <a:xfrm>
            <a:off x="4656589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Revenue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{brand_rev}</a:t>
            </a:r>
          </a:p>
        </p:txBody>
      </p:sp>
      <p:sp>
        <p:nvSpPr>
          <p:cNvPr id="650" name="Google Shape;650;g3768c941c3c_0_64"/>
          <p:cNvSpPr/>
          <p:nvPr/>
        </p:nvSpPr>
        <p:spPr>
          <a:xfrm>
            <a:off x="465659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500"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Revenue</a:t>
            </a: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_r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ev}</a:t>
            </a:r>
          </a:p>
        </p:txBody>
      </p:sp>
      <p:sp>
        <p:nvSpPr>
          <p:cNvPr id="651" name="Google Shape;651;g3768c941c3c_0_64"/>
          <p:cNvSpPr/>
          <p:nvPr/>
        </p:nvSpPr>
        <p:spPr>
          <a:xfrm>
            <a:off x="1616149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Units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{brand_units}</a:t>
            </a:r>
          </a:p>
        </p:txBody>
      </p:sp>
      <p:sp>
        <p:nvSpPr>
          <p:cNvPr id="652" name="Google Shape;652;g3768c941c3c_0_64"/>
          <p:cNvSpPr/>
          <p:nvPr/>
        </p:nvSpPr>
        <p:spPr>
          <a:xfrm>
            <a:off x="161615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Units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{fsku_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nits}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68c941c3c_0_76"/>
          <p:cNvSpPr txBox="1">
            <a:spLocks noGrp="1"/>
          </p:cNvSpPr>
          <p:nvPr>
            <p:ph type="title"/>
          </p:nvPr>
        </p:nvSpPr>
        <p:spPr>
          <a:xfrm>
            <a:off x="553275" y="805104"/>
            <a:ext cx="106377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dirty="0"/>
              <a:t>{percentage_of_instore_online_sales_commentary}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768c941c3c_0_76"/>
          <p:cNvSpPr/>
          <p:nvPr/>
        </p:nvSpPr>
        <p:spPr>
          <a:xfrm>
            <a:off x="2395501" y="4571624"/>
            <a:ext cx="23937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instore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_units}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3768c941c3c_0_76"/>
          <p:cNvSpPr/>
          <p:nvPr/>
        </p:nvSpPr>
        <p:spPr>
          <a:xfrm>
            <a:off x="4920864" y="2670439"/>
            <a:ext cx="23505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revenue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768c941c3c_0_76"/>
          <p:cNvSpPr/>
          <p:nvPr/>
        </p:nvSpPr>
        <p:spPr>
          <a:xfrm>
            <a:off x="4899264" y="4594599"/>
            <a:ext cx="23937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revenue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g3768c941c3c_0_76"/>
          <p:cNvSpPr/>
          <p:nvPr/>
        </p:nvSpPr>
        <p:spPr>
          <a:xfrm>
            <a:off x="7403181" y="2670439"/>
            <a:ext cx="23505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AOV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aov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768c941c3c_0_76"/>
          <p:cNvSpPr/>
          <p:nvPr/>
        </p:nvSpPr>
        <p:spPr>
          <a:xfrm>
            <a:off x="7403275" y="4571625"/>
            <a:ext cx="23505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AOV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{instore_aov}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g3768c941c3c_0_76"/>
          <p:cNvSpPr/>
          <p:nvPr/>
        </p:nvSpPr>
        <p:spPr>
          <a:xfrm>
            <a:off x="2395368" y="2670424"/>
            <a:ext cx="23937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{online_units}</a:t>
            </a:r>
            <a:endParaRPr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/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Post-campaign Report: Meta</a:t>
            </a:r>
            <a:endParaRPr/>
          </a:p>
        </p:txBody>
      </p:sp>
      <p:sp>
        <p:nvSpPr>
          <p:cNvPr id="672" name="Google Shape;672;g339d57e8f9a_0_272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5" name="Google Shape;805;p18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 Campaign Summary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8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08" name="Google Shape;808;p18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8"/>
          <p:cNvSpPr txBox="1"/>
          <p:nvPr/>
        </p:nvSpPr>
        <p:spPr>
          <a:xfrm>
            <a:off x="42839" y="5109960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£{meta_gross_spend}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18"/>
          <p:cNvSpPr txBox="1"/>
          <p:nvPr/>
        </p:nvSpPr>
        <p:spPr>
          <a:xfrm>
            <a:off x="1933657" y="5104195"/>
            <a:ext cx="176264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{meta_impressions}</a:t>
            </a:r>
          </a:p>
        </p:txBody>
      </p:sp>
      <p:sp>
        <p:nvSpPr>
          <p:cNvPr id="818" name="Google Shape;818;p18"/>
          <p:cNvSpPr txBox="1"/>
          <p:nvPr/>
        </p:nvSpPr>
        <p:spPr>
          <a:xfrm>
            <a:off x="3783913" y="511236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{meta_reach}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18"/>
          <p:cNvSpPr txBox="1"/>
          <p:nvPr/>
        </p:nvSpPr>
        <p:spPr>
          <a:xfrm>
            <a:off x="5473377" y="510419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eta_freq}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18"/>
          <p:cNvSpPr txBox="1"/>
          <p:nvPr/>
        </p:nvSpPr>
        <p:spPr>
          <a:xfrm>
            <a:off x="10328562" y="5112997"/>
            <a:ext cx="1700877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£{meta_net_cpm}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"/>
          <p:cNvSpPr txBox="1"/>
          <p:nvPr/>
        </p:nvSpPr>
        <p:spPr>
          <a:xfrm>
            <a:off x="298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18"/>
          <p:cNvSpPr txBox="1"/>
          <p:nvPr/>
        </p:nvSpPr>
        <p:spPr>
          <a:xfrm>
            <a:off x="2041413" y="5891656"/>
            <a:ext cx="13983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100228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8"/>
          <p:cNvSpPr txBox="1"/>
          <p:nvPr/>
        </p:nvSpPr>
        <p:spPr>
          <a:xfrm>
            <a:off x="3783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18"/>
          <p:cNvSpPr txBox="1"/>
          <p:nvPr/>
        </p:nvSpPr>
        <p:spPr>
          <a:xfrm>
            <a:off x="8804563" y="5891656"/>
            <a:ext cx="14957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18"/>
          <p:cNvSpPr txBox="1"/>
          <p:nvPr/>
        </p:nvSpPr>
        <p:spPr>
          <a:xfrm>
            <a:off x="10328563" y="589165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18"/>
          <p:cNvSpPr txBox="1"/>
          <p:nvPr/>
        </p:nvSpPr>
        <p:spPr>
          <a:xfrm>
            <a:off x="7181301" y="59071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{meta_est_clicks}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7" name="Google Shape;827;p18"/>
          <p:cNvSpPr txBox="1"/>
          <p:nvPr/>
        </p:nvSpPr>
        <p:spPr>
          <a:xfrm>
            <a:off x="55580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18"/>
          <p:cNvSpPr txBox="1"/>
          <p:nvPr/>
        </p:nvSpPr>
        <p:spPr>
          <a:xfrm>
            <a:off x="7238601" y="5102576"/>
            <a:ext cx="1341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18"/>
          <p:cNvSpPr txBox="1"/>
          <p:nvPr/>
        </p:nvSpPr>
        <p:spPr>
          <a:xfrm>
            <a:off x="8636901" y="5102576"/>
            <a:ext cx="181123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sz="2200" dirty="0">
                <a:latin typeface="Poppins" pitchFamily="2" charset="77"/>
                <a:cs typeface="Poppins" pitchFamily="2" charset="77"/>
              </a:rPr>
              <a:t>{meta_ctr}</a:t>
            </a:r>
            <a:endParaRPr sz="2200" b="0" i="0" u="none" strike="noStrike" cap="none" dirty="0">
              <a:solidFill>
                <a:schemeClr val="dk1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830" name="Google Shape;830;p18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/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{meta_intuitive_comme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/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/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/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/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/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/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/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/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{meta_audience_performance_commentary}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/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imp_m}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_spend_m}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_freq_m}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/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{adwithstrongestroas_ctr_m}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/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/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5326FEC2-671B-F26A-C4A6-5794F4FF9C69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{meta_ad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46C3EA6-71B1-3949-3F05-B1ED1EAA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93CE3796-ECE6-F591-B527-BF4FFBD237DF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imp_m}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_spend_m}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_freq_m}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4A6C37C4-B223-5FE4-A4A5-40417B68C241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{adwithweakestroas_ctr_m}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4BAF0CCB-4B0B-A33D-086C-31EEFBDB6D8A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508E8272-B7AE-A2ED-26F1-F24B459E0C94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DA550184-FC72-2092-B99D-73D0271DFB60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{meta_ad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8905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866" name="Google Shape;866;g339cd19c857_1_791"/>
          <p:cNvSpPr txBox="1">
            <a:spLocks noGrp="1"/>
          </p:cNvSpPr>
          <p:nvPr>
            <p:ph type="title"/>
          </p:nvPr>
        </p:nvSpPr>
        <p:spPr>
          <a:xfrm>
            <a:off x="229154" y="399033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Audience Performance breakdown</a:t>
            </a:r>
            <a:endParaRPr sz="32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/>
          <p:cNvGraphicFramePr/>
          <p:nvPr>
            <p:extLst>
              <p:ext uri="{D42A27DB-BD31-4B8C-83A1-F6EECF244321}">
                <p14:modId xmlns:p14="http://schemas.microsoft.com/office/powerpoint/2010/main" val="2789351998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49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0003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0B3E64-6CA4-5FE7-3DF6-CDA8F7FC76A4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/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/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851" name="Google Shape;851;g32d8533fe21_0_44"/>
          <p:cNvGraphicFramePr/>
          <p:nvPr>
            <p:extLst>
              <p:ext uri="{D42A27DB-BD31-4B8C-83A1-F6EECF244321}">
                <p14:modId xmlns:p14="http://schemas.microsoft.com/office/powerpoint/2010/main" val="3975668985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rPr dirty="0">
                          <a:latin typeface="Poppins" pitchFamily="2" charset="77"/>
                          <a:cs typeface="Poppins" pitchFamily="2" charset="77"/>
                        </a:rP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>
                          <a:latin typeface="Poppins" pitchFamily="2" charset="77"/>
                          <a:cs typeface="Poppins" pitchFamily="2" charset="77"/>
                        </a:rP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{meta_brand_instore_revenue}</a:t>
                      </a:r>
                    </a:p>
                    <a:p>
                      <a:endParaRPr sz="100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{meta_brand_online_perc_sales}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{meta_brand_instore_perc_sales}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/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858" name="Google Shape;858;g32d8533fe21_0_51"/>
          <p:cNvGraphicFramePr/>
          <p:nvPr>
            <p:extLst>
              <p:ext uri="{D42A27DB-BD31-4B8C-83A1-F6EECF244321}">
                <p14:modId xmlns:p14="http://schemas.microsoft.com/office/powerpoint/2010/main" val="1917050529"/>
              </p:ext>
            </p:extLst>
          </p:nvPr>
        </p:nvGraphicFramePr>
        <p:xfrm>
          <a:off x="2304605" y="1954862"/>
          <a:ext cx="7582800" cy="4253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{FSKU_online_perc_sales_meta}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{FSKU_instore_perc_sales_meta</a:t>
                      </a:r>
                    </a:p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/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>
                <a:solidFill>
                  <a:srgbClr val="12121A"/>
                </a:solidFill>
              </a:rPr>
              <a:t>Featured product 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"/>
          <p:cNvSpPr txBox="1">
            <a:spLocks noGrp="1"/>
          </p:cNvSpPr>
          <p:nvPr>
            <p:ph type="title"/>
          </p:nvPr>
        </p:nvSpPr>
        <p:spPr>
          <a:xfrm>
            <a:off x="574000" y="772133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88" name="Google Shape;488;p2"/>
          <p:cNvSpPr txBox="1">
            <a:spLocks noGrp="1"/>
          </p:cNvSpPr>
          <p:nvPr>
            <p:ph type="title" idx="3"/>
          </p:nvPr>
        </p:nvSpPr>
        <p:spPr>
          <a:xfrm>
            <a:off x="2088632" y="924533"/>
            <a:ext cx="4750200" cy="66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Campaign brief summary</a:t>
            </a:r>
            <a:endParaRPr sz="2700"/>
          </a:p>
        </p:txBody>
      </p:sp>
      <p:sp>
        <p:nvSpPr>
          <p:cNvPr id="489" name="Google Shape;489;p2"/>
          <p:cNvSpPr txBox="1">
            <a:spLocks noGrp="1"/>
          </p:cNvSpPr>
          <p:nvPr>
            <p:ph type="title" idx="4"/>
          </p:nvPr>
        </p:nvSpPr>
        <p:spPr>
          <a:xfrm>
            <a:off x="574000" y="1863367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90" name="Google Shape;490;p2"/>
          <p:cNvSpPr txBox="1">
            <a:spLocks noGrp="1"/>
          </p:cNvSpPr>
          <p:nvPr>
            <p:ph type="title" idx="5"/>
          </p:nvPr>
        </p:nvSpPr>
        <p:spPr>
          <a:xfrm>
            <a:off x="2088632" y="1923267"/>
            <a:ext cx="4750200" cy="195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Post campaign report</a:t>
            </a:r>
            <a:endParaRPr sz="27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campaign performance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Audience breakdown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Creative analysis 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91" name="Google Shape;491;p2"/>
          <p:cNvSpPr txBox="1">
            <a:spLocks noGrp="1"/>
          </p:cNvSpPr>
          <p:nvPr>
            <p:ph type="title" idx="6"/>
          </p:nvPr>
        </p:nvSpPr>
        <p:spPr>
          <a:xfrm>
            <a:off x="574000" y="3411800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92" name="Google Shape;492;p2"/>
          <p:cNvSpPr txBox="1">
            <a:spLocks noGrp="1"/>
          </p:cNvSpPr>
          <p:nvPr>
            <p:ph type="title" idx="7"/>
          </p:nvPr>
        </p:nvSpPr>
        <p:spPr>
          <a:xfrm>
            <a:off x="2088625" y="3547900"/>
            <a:ext cx="6439800" cy="10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Learnings &amp; Recommendations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93" name="Google Shape;493;p2"/>
          <p:cNvSpPr txBox="1">
            <a:spLocks noGrp="1"/>
          </p:cNvSpPr>
          <p:nvPr>
            <p:ph type="title" idx="8"/>
          </p:nvPr>
        </p:nvSpPr>
        <p:spPr>
          <a:xfrm>
            <a:off x="574000" y="4426833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94" name="Google Shape;494;p2"/>
          <p:cNvSpPr txBox="1">
            <a:spLocks noGrp="1"/>
          </p:cNvSpPr>
          <p:nvPr>
            <p:ph type="title" idx="9"/>
          </p:nvPr>
        </p:nvSpPr>
        <p:spPr>
          <a:xfrm>
            <a:off x="2088632" y="4562933"/>
            <a:ext cx="4750200" cy="12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Channels</a:t>
            </a:r>
            <a:endParaRPr sz="27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{channel1}</a:t>
            </a:r>
            <a:endParaRPr sz="1900" dirty="0"/>
          </a:p>
          <a:p>
            <a:pPr marL="457200" lvl="0" indent="-349250">
              <a:buSzPts val="1900"/>
              <a:buChar char="●"/>
            </a:pPr>
            <a:r>
              <a:rPr lang="en-US" sz="1900" dirty="0"/>
              <a:t>{channel2}</a:t>
            </a:r>
          </a:p>
        </p:txBody>
      </p:sp>
      <p:pic>
        <p:nvPicPr>
          <p:cNvPr id="495" name="Picture 494" descr="image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807" y="1519350"/>
            <a:ext cx="3472146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B746095F-53AE-62BC-DCAE-98A4A7EE2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9d57e8f9a_0_272">
            <a:extLst>
              <a:ext uri="{FF2B5EF4-FFF2-40B4-BE49-F238E27FC236}">
                <a16:creationId xmlns:a16="http://schemas.microsoft.com/office/drawing/2014/main" id="{F64DAECB-5333-F6CB-42C1-4E51F242521B}"/>
              </a:ext>
            </a:extLst>
          </p:cNvPr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04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9C32887B-9109-CD23-080B-B55BE420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>
            <a:extLst>
              <a:ext uri="{FF2B5EF4-FFF2-40B4-BE49-F238E27FC236}">
                <a16:creationId xmlns:a16="http://schemas.microsoft.com/office/drawing/2014/main" id="{2BE21091-1AB0-3AB0-60C6-AE8981E8BCDA}"/>
              </a:ext>
            </a:extLst>
          </p:cNvPr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5" name="Google Shape;805;p18" descr="US private equity closes in on Boots: Bosses set midnight deadline for  first bids | This is Money">
            <a:extLst>
              <a:ext uri="{FF2B5EF4-FFF2-40B4-BE49-F238E27FC236}">
                <a16:creationId xmlns:a16="http://schemas.microsoft.com/office/drawing/2014/main" id="{E3EF0C58-AC2A-E9FA-50AC-E4F110F89B99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8">
            <a:extLst>
              <a:ext uri="{FF2B5EF4-FFF2-40B4-BE49-F238E27FC236}">
                <a16:creationId xmlns:a16="http://schemas.microsoft.com/office/drawing/2014/main" id="{5F14E4A6-5C5E-CAE0-BF3D-3DF3145069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808" name="Google Shape;808;p18">
            <a:extLst>
              <a:ext uri="{FF2B5EF4-FFF2-40B4-BE49-F238E27FC236}">
                <a16:creationId xmlns:a16="http://schemas.microsoft.com/office/drawing/2014/main" id="{DA87042C-3032-F32D-2149-B7D737365A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>
            <a:extLst>
              <a:ext uri="{FF2B5EF4-FFF2-40B4-BE49-F238E27FC236}">
                <a16:creationId xmlns:a16="http://schemas.microsoft.com/office/drawing/2014/main" id="{560A5946-759A-E6DF-3042-29A471EA8507}"/>
              </a:ext>
            </a:extLst>
          </p:cNvPr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>
            <a:extLst>
              <a:ext uri="{FF2B5EF4-FFF2-40B4-BE49-F238E27FC236}">
                <a16:creationId xmlns:a16="http://schemas.microsoft.com/office/drawing/2014/main" id="{7B43EB4D-1E9C-7F9D-9B11-404D62B2CE69}"/>
              </a:ext>
            </a:extLst>
          </p:cNvPr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>
            <a:extLst>
              <a:ext uri="{FF2B5EF4-FFF2-40B4-BE49-F238E27FC236}">
                <a16:creationId xmlns:a16="http://schemas.microsoft.com/office/drawing/2014/main" id="{86F85D46-FE21-DB41-D6C7-1B27E7F0301B}"/>
              </a:ext>
            </a:extLst>
          </p:cNvPr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>
            <a:extLst>
              <a:ext uri="{FF2B5EF4-FFF2-40B4-BE49-F238E27FC236}">
                <a16:creationId xmlns:a16="http://schemas.microsoft.com/office/drawing/2014/main" id="{23C8630C-6250-1AFF-C293-5FD2FE22CDDE}"/>
              </a:ext>
            </a:extLst>
          </p:cNvPr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>
            <a:extLst>
              <a:ext uri="{FF2B5EF4-FFF2-40B4-BE49-F238E27FC236}">
                <a16:creationId xmlns:a16="http://schemas.microsoft.com/office/drawing/2014/main" id="{979F57B2-7A0A-40CB-2D4B-57BF4CEAF52B}"/>
              </a:ext>
            </a:extLst>
          </p:cNvPr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>
            <a:extLst>
              <a:ext uri="{FF2B5EF4-FFF2-40B4-BE49-F238E27FC236}">
                <a16:creationId xmlns:a16="http://schemas.microsoft.com/office/drawing/2014/main" id="{F2D1F488-FDC3-F54B-B66E-13C450811004}"/>
              </a:ext>
            </a:extLst>
          </p:cNvPr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>
            <a:extLst>
              <a:ext uri="{FF2B5EF4-FFF2-40B4-BE49-F238E27FC236}">
                <a16:creationId xmlns:a16="http://schemas.microsoft.com/office/drawing/2014/main" id="{57366784-1568-6D93-8F30-71EE5D2A294E}"/>
              </a:ext>
            </a:extLst>
          </p:cNvPr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18">
            <a:extLst>
              <a:ext uri="{FF2B5EF4-FFF2-40B4-BE49-F238E27FC236}">
                <a16:creationId xmlns:a16="http://schemas.microsoft.com/office/drawing/2014/main" id="{148E50AB-13B7-380C-00DD-B8FFC766C250}"/>
              </a:ext>
            </a:extLst>
          </p:cNvPr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>
            <a:extLst>
              <a:ext uri="{FF2B5EF4-FFF2-40B4-BE49-F238E27FC236}">
                <a16:creationId xmlns:a16="http://schemas.microsoft.com/office/drawing/2014/main" id="{02862CF4-795C-0817-7065-465930337096}"/>
              </a:ext>
            </a:extLst>
          </p:cNvPr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>
            <a:extLst>
              <a:ext uri="{FF2B5EF4-FFF2-40B4-BE49-F238E27FC236}">
                <a16:creationId xmlns:a16="http://schemas.microsoft.com/office/drawing/2014/main" id="{25825418-E0DE-E05F-4DED-922C63A262AC}"/>
              </a:ext>
            </a:extLst>
          </p:cNvPr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>
            <a:extLst>
              <a:ext uri="{FF2B5EF4-FFF2-40B4-BE49-F238E27FC236}">
                <a16:creationId xmlns:a16="http://schemas.microsoft.com/office/drawing/2014/main" id="{47A07743-34AD-4FE9-70D6-9ECE8C6CA972}"/>
              </a:ext>
            </a:extLst>
          </p:cNvPr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>
            <a:extLst>
              <a:ext uri="{FF2B5EF4-FFF2-40B4-BE49-F238E27FC236}">
                <a16:creationId xmlns:a16="http://schemas.microsoft.com/office/drawing/2014/main" id="{04E7B16E-087A-C7B1-6C82-E01A6D5BA88F}"/>
              </a:ext>
            </a:extLst>
          </p:cNvPr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>
            <a:extLst>
              <a:ext uri="{FF2B5EF4-FFF2-40B4-BE49-F238E27FC236}">
                <a16:creationId xmlns:a16="http://schemas.microsoft.com/office/drawing/2014/main" id="{034389A4-05D2-D8A8-939A-9AAC8941EC32}"/>
              </a:ext>
            </a:extLst>
          </p:cNvPr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>
            <a:extLst>
              <a:ext uri="{FF2B5EF4-FFF2-40B4-BE49-F238E27FC236}">
                <a16:creationId xmlns:a16="http://schemas.microsoft.com/office/drawing/2014/main" id="{0FF60C3A-3744-533B-34F0-562F69E6E22D}"/>
              </a:ext>
            </a:extLst>
          </p:cNvPr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>
            <a:extLst>
              <a:ext uri="{FF2B5EF4-FFF2-40B4-BE49-F238E27FC236}">
                <a16:creationId xmlns:a16="http://schemas.microsoft.com/office/drawing/2014/main" id="{3CD3088A-C61E-A831-7A71-BC3A97308D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>
            <a:extLst>
              <a:ext uri="{FF2B5EF4-FFF2-40B4-BE49-F238E27FC236}">
                <a16:creationId xmlns:a16="http://schemas.microsoft.com/office/drawing/2014/main" id="{4EB3524F-C26F-0406-90E4-8559288E25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>
            <a:extLst>
              <a:ext uri="{FF2B5EF4-FFF2-40B4-BE49-F238E27FC236}">
                <a16:creationId xmlns:a16="http://schemas.microsoft.com/office/drawing/2014/main" id="{0F9D2A50-9B5B-A3AD-D817-579F739FAA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>
            <a:extLst>
              <a:ext uri="{FF2B5EF4-FFF2-40B4-BE49-F238E27FC236}">
                <a16:creationId xmlns:a16="http://schemas.microsoft.com/office/drawing/2014/main" id="{3FFB1178-3080-A1AA-831A-1FFF99F114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>
            <a:extLst>
              <a:ext uri="{FF2B5EF4-FFF2-40B4-BE49-F238E27FC236}">
                <a16:creationId xmlns:a16="http://schemas.microsoft.com/office/drawing/2014/main" id="{12A01B6B-906D-D87F-AD90-5C2543CB5F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>
            <a:extLst>
              <a:ext uri="{FF2B5EF4-FFF2-40B4-BE49-F238E27FC236}">
                <a16:creationId xmlns:a16="http://schemas.microsoft.com/office/drawing/2014/main" id="{C7827E56-BAE4-E4B7-049F-F1299E9AA04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>
            <a:extLst>
              <a:ext uri="{FF2B5EF4-FFF2-40B4-BE49-F238E27FC236}">
                <a16:creationId xmlns:a16="http://schemas.microsoft.com/office/drawing/2014/main" id="{7CD058F5-2649-1916-B36B-46F77248A79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5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418239A1-090E-A92F-A097-8AF7F0C6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g339cd19c857_1_323">
            <a:extLst>
              <a:ext uri="{FF2B5EF4-FFF2-40B4-BE49-F238E27FC236}">
                <a16:creationId xmlns:a16="http://schemas.microsoft.com/office/drawing/2014/main" id="{3FFD5450-F890-A8B4-DC0E-C0285D5ACE2F}"/>
              </a:ext>
            </a:extLst>
          </p:cNvPr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>
              <a:extLst>
                <a:ext uri="{FF2B5EF4-FFF2-40B4-BE49-F238E27FC236}">
                  <a16:creationId xmlns:a16="http://schemas.microsoft.com/office/drawing/2014/main" id="{2196531C-09AA-715B-C103-6B75A471F26A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>
              <a:extLst>
                <a:ext uri="{FF2B5EF4-FFF2-40B4-BE49-F238E27FC236}">
                  <a16:creationId xmlns:a16="http://schemas.microsoft.com/office/drawing/2014/main" id="{3A20F506-3F49-B64A-9278-0C576B813E5A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>
              <a:extLst>
                <a:ext uri="{FF2B5EF4-FFF2-40B4-BE49-F238E27FC236}">
                  <a16:creationId xmlns:a16="http://schemas.microsoft.com/office/drawing/2014/main" id="{0DA2F199-A61C-E975-B40B-99C3036C2908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>
              <a:extLst>
                <a:ext uri="{FF2B5EF4-FFF2-40B4-BE49-F238E27FC236}">
                  <a16:creationId xmlns:a16="http://schemas.microsoft.com/office/drawing/2014/main" id="{D42F8AEC-38FA-531F-C9D4-80C36F48E134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>
              <a:extLst>
                <a:ext uri="{FF2B5EF4-FFF2-40B4-BE49-F238E27FC236}">
                  <a16:creationId xmlns:a16="http://schemas.microsoft.com/office/drawing/2014/main" id="{8B0F39E6-AACB-EA69-E2ED-97156A0831C4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>
              <a:extLst>
                <a:ext uri="{FF2B5EF4-FFF2-40B4-BE49-F238E27FC236}">
                  <a16:creationId xmlns:a16="http://schemas.microsoft.com/office/drawing/2014/main" id="{3C709241-58DE-2ABE-3E4E-A254B39D42D5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17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B2AB843C-52D4-380A-E875-8363EAA0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96EC368E-A286-E5CD-3B30-4BC8AA843282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imp_t}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_spend_t}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_freq_t}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516D9262-D926-2155-22DD-9638D8F15564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{adwithstrongestroas_ctr_t}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965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CE2D0D98-E204-E554-92D2-1451A1E86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FF2E6E8F-F395-380B-96E6-A9DB7C37A43E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imp_t}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_spend_t}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_freq_t}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32A7E104-E1EA-270F-6463-E0D36C36A66F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{adwithweakestroas_ctr_t}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2717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94FD6000-1F60-7B42-1225-7FE3D709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>
            <a:extLst>
              <a:ext uri="{FF2B5EF4-FFF2-40B4-BE49-F238E27FC236}">
                <a16:creationId xmlns:a16="http://schemas.microsoft.com/office/drawing/2014/main" id="{26F33BB0-52E5-2879-834E-8070E6FB95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66" name="Google Shape;866;g339cd19c857_1_791">
            <a:extLst>
              <a:ext uri="{FF2B5EF4-FFF2-40B4-BE49-F238E27FC236}">
                <a16:creationId xmlns:a16="http://schemas.microsoft.com/office/drawing/2014/main" id="{222EBD8E-1F5E-E64E-4821-2935ADFBD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Audience Performance breakdown</a:t>
            </a:r>
            <a:endParaRPr sz="32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67AB2-8E64-556C-04B4-52C3B9FD0442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6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0065B5B6-CAA7-7CAE-AAD9-52DD809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2d8533fe21_0_44">
            <a:extLst>
              <a:ext uri="{FF2B5EF4-FFF2-40B4-BE49-F238E27FC236}">
                <a16:creationId xmlns:a16="http://schemas.microsoft.com/office/drawing/2014/main" id="{C3F7BA1E-ABFB-6EF0-CE01-61E3C9D5F7D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>
            <a:extLst>
              <a:ext uri="{FF2B5EF4-FFF2-40B4-BE49-F238E27FC236}">
                <a16:creationId xmlns:a16="http://schemas.microsoft.com/office/drawing/2014/main" id="{BAFE0A93-76CC-E494-DF93-94D0B485A4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89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4313613B-8A02-7355-67D1-53D89EEB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>
            <a:extLst>
              <a:ext uri="{FF2B5EF4-FFF2-40B4-BE49-F238E27FC236}">
                <a16:creationId xmlns:a16="http://schemas.microsoft.com/office/drawing/2014/main" id="{F23CF87E-CD5C-9174-26E1-5AD4C977CEC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>
            <a:extLst>
              <a:ext uri="{FF2B5EF4-FFF2-40B4-BE49-F238E27FC236}">
                <a16:creationId xmlns:a16="http://schemas.microsoft.com/office/drawing/2014/main" id="{49A69119-4313-022B-2A41-C1E7041A90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71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89A2B731-BA2F-2BB1-64F1-BB7BEF7B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9d57e8f9a_0_272">
            <a:extLst>
              <a:ext uri="{FF2B5EF4-FFF2-40B4-BE49-F238E27FC236}">
                <a16:creationId xmlns:a16="http://schemas.microsoft.com/office/drawing/2014/main" id="{EA67D9C4-6122-B05E-3DB4-C7E619FEB36C}"/>
              </a:ext>
            </a:extLst>
          </p:cNvPr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9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2d8533fe21_0_0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9" name="Google Shape;879;g32d8533fe21_0_0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32d8533fe21_0_0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82" name="Google Shape;882;g32d8533fe21_0_0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g32d8533fe21_0_0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2d8533fe21_0_0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g32d8533fe21_0_0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6" name="Google Shape;886;g32d8533fe21_0_0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g32d8533fe21_0_0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8" name="Google Shape;888;g32d8533fe21_0_0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g32d8533fe21_0_0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g32d8533fe21_0_0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32d8533fe21_0_0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32d8533fe21_0_0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32d8533fe21_0_0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32d8533fe21_0_0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32d8533fe21_0_0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32d8533fe21_0_0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g32d8533fe2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32d8533fe2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2d8533fe2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2d8533fe2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2d8533fe21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32d8533fe21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32d8533fe21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"/>
          <p:cNvSpPr txBox="1">
            <a:spLocks noGrp="1"/>
          </p:cNvSpPr>
          <p:nvPr>
            <p:ph type="body" idx="4294967295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3"/>
          <p:cNvSpPr txBox="1">
            <a:spLocks noGrp="1"/>
          </p:cNvSpPr>
          <p:nvPr>
            <p:ph type="title"/>
          </p:nvPr>
        </p:nvSpPr>
        <p:spPr>
          <a:xfrm>
            <a:off x="4118876" y="3736925"/>
            <a:ext cx="71460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Campaign Brief Summary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3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160AE3C5-400B-168B-2BCF-BE61298E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g339cd19c857_1_323">
            <a:extLst>
              <a:ext uri="{FF2B5EF4-FFF2-40B4-BE49-F238E27FC236}">
                <a16:creationId xmlns:a16="http://schemas.microsoft.com/office/drawing/2014/main" id="{0C548C03-A2BE-EB6B-856F-B8D7EB0E719C}"/>
              </a:ext>
            </a:extLst>
          </p:cNvPr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>
              <a:extLst>
                <a:ext uri="{FF2B5EF4-FFF2-40B4-BE49-F238E27FC236}">
                  <a16:creationId xmlns:a16="http://schemas.microsoft.com/office/drawing/2014/main" id="{F12556C6-83A7-313E-1F60-EB1C0D621BD3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>
              <a:extLst>
                <a:ext uri="{FF2B5EF4-FFF2-40B4-BE49-F238E27FC236}">
                  <a16:creationId xmlns:a16="http://schemas.microsoft.com/office/drawing/2014/main" id="{381D452D-D42D-0CF7-C499-7C5744B5D407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>
              <a:extLst>
                <a:ext uri="{FF2B5EF4-FFF2-40B4-BE49-F238E27FC236}">
                  <a16:creationId xmlns:a16="http://schemas.microsoft.com/office/drawing/2014/main" id="{45665D41-98DB-B9FB-2425-9BF7613B7AE1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>
              <a:extLst>
                <a:ext uri="{FF2B5EF4-FFF2-40B4-BE49-F238E27FC236}">
                  <a16:creationId xmlns:a16="http://schemas.microsoft.com/office/drawing/2014/main" id="{92B445B2-B0B4-F964-AB18-A212134B55FD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>
              <a:extLst>
                <a:ext uri="{FF2B5EF4-FFF2-40B4-BE49-F238E27FC236}">
                  <a16:creationId xmlns:a16="http://schemas.microsoft.com/office/drawing/2014/main" id="{6A355128-CC49-F098-AAC4-C8FC34222B68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>
              <a:extLst>
                <a:ext uri="{FF2B5EF4-FFF2-40B4-BE49-F238E27FC236}">
                  <a16:creationId xmlns:a16="http://schemas.microsoft.com/office/drawing/2014/main" id="{FDD121B0-E395-2613-D099-6BBD51E5B432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26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0B565D6-8ACC-02F2-B07F-81DE744B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D6ABB91C-B976-7448-F013-50361D421165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imp_p}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_spend_p}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_freq_p}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5EF3ACBF-DC38-C72A-C91F-1F11FC135D41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{adwithstrongestroas_ctr_p}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181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B8F98126-9737-53FA-A27E-CE506C59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CC95E143-8B72-76A9-A128-AA741F5CA6A4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imp_p}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_spend_p}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_freq_p}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1006B030-F385-C09F-C543-9DA83B7B9186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{adwithweakestroas_ctr_p}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5782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070191EF-EB0C-C3FF-E605-4F6ED7BF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>
            <a:extLst>
              <a:ext uri="{FF2B5EF4-FFF2-40B4-BE49-F238E27FC236}">
                <a16:creationId xmlns:a16="http://schemas.microsoft.com/office/drawing/2014/main" id="{3764A52F-89A4-B583-1C85-EC839A3EE0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66" name="Google Shape;866;g339cd19c857_1_791">
            <a:extLst>
              <a:ext uri="{FF2B5EF4-FFF2-40B4-BE49-F238E27FC236}">
                <a16:creationId xmlns:a16="http://schemas.microsoft.com/office/drawing/2014/main" id="{05B55995-F570-8CCF-6AE3-0619072A7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Audience Performance breakdown</a:t>
            </a:r>
            <a:endParaRPr sz="32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483F7-1E2F-A777-3D0A-D8E68775A814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BC4F56DE-E633-ED4C-232A-A34AAFAA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2d8533fe21_0_44">
            <a:extLst>
              <a:ext uri="{FF2B5EF4-FFF2-40B4-BE49-F238E27FC236}">
                <a16:creationId xmlns:a16="http://schemas.microsoft.com/office/drawing/2014/main" id="{B887DB1F-D3E8-30CD-48EF-B187C16FB8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>
            <a:extLst>
              <a:ext uri="{FF2B5EF4-FFF2-40B4-BE49-F238E27FC236}">
                <a16:creationId xmlns:a16="http://schemas.microsoft.com/office/drawing/2014/main" id="{2223798A-8BEA-71CA-6F2E-F64804E09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201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EF47AF85-BCAB-629C-A054-1E1948C6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>
            <a:extLst>
              <a:ext uri="{FF2B5EF4-FFF2-40B4-BE49-F238E27FC236}">
                <a16:creationId xmlns:a16="http://schemas.microsoft.com/office/drawing/2014/main" id="{EF663437-8649-4482-C81D-39A12D83625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>
            <a:extLst>
              <a:ext uri="{FF2B5EF4-FFF2-40B4-BE49-F238E27FC236}">
                <a16:creationId xmlns:a16="http://schemas.microsoft.com/office/drawing/2014/main" id="{9300A292-0ADB-94D5-818B-D09090B29C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89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9d57e8f9a_0_248"/>
          <p:cNvSpPr txBox="1">
            <a:spLocks noGrp="1"/>
          </p:cNvSpPr>
          <p:nvPr>
            <p:ph type="title"/>
          </p:nvPr>
        </p:nvSpPr>
        <p:spPr>
          <a:xfrm>
            <a:off x="4118876" y="3736925"/>
            <a:ext cx="72102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Learnings &amp; recommendations for future activations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g339d57e8f9a_0_248"/>
          <p:cNvSpPr txBox="1"/>
          <p:nvPr/>
        </p:nvSpPr>
        <p:spPr>
          <a:xfrm>
            <a:off x="900450" y="36197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768c941c3c_0_2211"/>
          <p:cNvSpPr/>
          <p:nvPr/>
        </p:nvSpPr>
        <p:spPr>
          <a:xfrm>
            <a:off x="6368800" y="1589767"/>
            <a:ext cx="3702300" cy="44847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en-US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{campaign_objective_2}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</a:t>
            </a:r>
            <a:endParaRPr sz="13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7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Work in progress</a:t>
            </a:r>
            <a:r>
              <a:rPr lang="en-US" sz="13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saw limited returns attributable to the A360 campaign, however strong engagement and consideration metrics, highlighting the campaign effectively drove brand interest and warmed leads for conversion.</a:t>
            </a: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{how_objective_2_was_met_commentary}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g3768c941c3c_0_2211"/>
          <p:cNvSpPr/>
          <p:nvPr/>
        </p:nvSpPr>
        <p:spPr>
          <a:xfrm>
            <a:off x="2044467" y="1589767"/>
            <a:ext cx="3702300" cy="44847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{campaign_objective_1}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 </a:t>
            </a:r>
            <a:endParaRPr sz="2000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br>
              <a:rPr lang="en-US" sz="13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</a:t>
            </a:r>
            <a:r>
              <a:rPr lang="en-US" sz="13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12m impressions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across A360 campaign, and reaching </a:t>
            </a:r>
            <a:r>
              <a:rPr lang="en-US" sz="13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2m unique prime prospective Boots shoppers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 have successfully spread the news of the Huda Beauty Easy Bake Setting Spray to a wide audience of interested Boots shoppers.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{how_objective_1_was_met_commentary}</a:t>
            </a:r>
            <a:endParaRPr sz="13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g3768c941c3c_0_2211"/>
          <p:cNvSpPr txBox="1">
            <a:spLocks noGrp="1"/>
          </p:cNvSpPr>
          <p:nvPr>
            <p:ph type="title" idx="3"/>
          </p:nvPr>
        </p:nvSpPr>
        <p:spPr>
          <a:xfrm>
            <a:off x="496933" y="428300"/>
            <a:ext cx="97155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recap on our objectives…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9d57e8f9a_0_255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6373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780" name="Google Shape;780;g339d57e8f9a_0_255"/>
          <p:cNvSpPr/>
          <p:nvPr/>
        </p:nvSpPr>
        <p:spPr>
          <a:xfrm>
            <a:off x="2969150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39d57e8f9a_0_255"/>
          <p:cNvSpPr/>
          <p:nvPr/>
        </p:nvSpPr>
        <p:spPr>
          <a:xfrm>
            <a:off x="9213849" y="2079762"/>
            <a:ext cx="2358000" cy="4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100" b="0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There was only one set of creatives being included in this campaign. We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couldn’t further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optimise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the campaign at creative level.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Also, Black Friday influenced our audience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, who showed interest in browsing products, but not yet converting, proven by strong  CTR.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0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Include a variety of formats in future campaigns, including video and statics for link ads, carousels and collection ads.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to incorporate event-specific messaging, such as Black Friday and other special occasions, into future campaigns to enhance relevance and engagement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g339d57e8f9a_0_255"/>
          <p:cNvSpPr txBox="1">
            <a:spLocks noGrp="1"/>
          </p:cNvSpPr>
          <p:nvPr>
            <p:ph type="title"/>
          </p:nvPr>
        </p:nvSpPr>
        <p:spPr>
          <a:xfrm>
            <a:off x="556775" y="698850"/>
            <a:ext cx="110256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latin typeface="Poppins"/>
                <a:ea typeface="Poppins"/>
                <a:cs typeface="Poppins"/>
                <a:sym typeface="Poppins"/>
              </a:rPr>
              <a:t>Learnings &amp; considerations to take forward into future campaign planning </a:t>
            </a:r>
            <a:r>
              <a:rPr lang="en-US" sz="3200" b="1" dirty="0">
                <a:latin typeface="Poppins"/>
                <a:ea typeface="Poppins"/>
                <a:cs typeface="Poppins"/>
                <a:sym typeface="Poppins"/>
              </a:rPr>
              <a:t>| Targeting, Phasing &amp; Creative</a:t>
            </a:r>
            <a:endParaRPr sz="3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g339d57e8f9a_0_255"/>
          <p:cNvSpPr/>
          <p:nvPr/>
        </p:nvSpPr>
        <p:spPr>
          <a:xfrm>
            <a:off x="5673846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39d57e8f9a_0_255"/>
          <p:cNvSpPr/>
          <p:nvPr/>
        </p:nvSpPr>
        <p:spPr>
          <a:xfrm>
            <a:off x="6139849" y="2079762"/>
            <a:ext cx="2589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lang="en-US" sz="1100" b="0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ROI is yet to be positive this time. We need to build awareness among Boots prospective shoppers, and to build foundation for future sales campaigns.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following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a phased approach with a longer overall campaign period. Phase 1 to drive awareness and warm leads and Phase 2 to drive sales. We have seen increase in sales performance on acquisitional audiences between Phase 1 &amp; 2 in previous A360 campaigns.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g339d57e8f9a_0_255"/>
          <p:cNvSpPr/>
          <p:nvPr/>
        </p:nvSpPr>
        <p:spPr>
          <a:xfrm>
            <a:off x="8788849" y="342367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39d57e8f9a_0_255"/>
          <p:cNvSpPr/>
          <p:nvPr/>
        </p:nvSpPr>
        <p:spPr>
          <a:xfrm>
            <a:off x="3065849" y="2079762"/>
            <a:ext cx="2589000" cy="4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lang="en-US" sz="1100" b="0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 shoppers prefers to shop online across Boots.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this online purchase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while planning for future campaign.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Continue to overlay of online active membership segment towards audiences.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0"/>
              <a:t>Thank you.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"/>
          <p:cNvSpPr txBox="1">
            <a:spLocks noGrp="1"/>
          </p:cNvSpPr>
          <p:nvPr>
            <p:ph type="body" idx="1"/>
          </p:nvPr>
        </p:nvSpPr>
        <p:spPr>
          <a:xfrm>
            <a:off x="3923150" y="2278925"/>
            <a:ext cx="3557700" cy="5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</a:pPr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 sz="14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>
              <a:spcBef>
                <a:spcPts val="0"/>
              </a:spcBef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{campaign_objective}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KPIs: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{primary_kpis}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Secondary KPIs: 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indent="-317500">
              <a:spcBef>
                <a:spcPts val="0"/>
              </a:spcBef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{secondary_kpis}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measurement: 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{further_measurements}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GB"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GB"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08" name="Google Shape;508;p4"/>
          <p:cNvSpPr txBox="1">
            <a:spLocks noGrp="1"/>
          </p:cNvSpPr>
          <p:nvPr>
            <p:ph type="title"/>
          </p:nvPr>
        </p:nvSpPr>
        <p:spPr>
          <a:xfrm>
            <a:off x="617575" y="372650"/>
            <a:ext cx="33162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300">
                <a:latin typeface="Poppins"/>
                <a:ea typeface="Poppins"/>
                <a:cs typeface="Poppins"/>
                <a:sym typeface="Poppins"/>
              </a:rPr>
              <a:t>Campaign Summary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4"/>
          <p:cNvSpPr txBox="1">
            <a:spLocks noGrp="1"/>
          </p:cNvSpPr>
          <p:nvPr>
            <p:ph type="body" idx="4"/>
          </p:nvPr>
        </p:nvSpPr>
        <p:spPr>
          <a:xfrm>
            <a:off x="617575" y="2325700"/>
            <a:ext cx="29004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Brand: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{brand_name}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Campaign: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{campaign_name}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Flight Dates: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spcBef>
                <a:spcPts val="0"/>
              </a:spcBef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{flight_dates}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Channels: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{channels}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2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0" name="Picture 509" descr="image (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92" y="1"/>
            <a:ext cx="6312992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c3d5ed836_0_7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16" name="Google Shape;516;g2ec3d5ed836_0_7"/>
          <p:cNvSpPr txBox="1"/>
          <p:nvPr/>
        </p:nvSpPr>
        <p:spPr>
          <a:xfrm>
            <a:off x="795902" y="434223"/>
            <a:ext cx="108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{overall_campaign</a:t>
            </a:r>
            <a:r>
              <a:rPr lang="en-US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performance_commentary}</a:t>
            </a:r>
          </a:p>
        </p:txBody>
      </p:sp>
      <p:sp>
        <p:nvSpPr>
          <p:cNvPr id="517" name="Google Shape;517;g2ec3d5ed836_0_7"/>
          <p:cNvSpPr/>
          <p:nvPr/>
        </p:nvSpPr>
        <p:spPr>
          <a:xfrm>
            <a:off x="3980700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ec3d5ed836_0_7"/>
          <p:cNvSpPr/>
          <p:nvPr/>
        </p:nvSpPr>
        <p:spPr>
          <a:xfrm>
            <a:off x="7763321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ec3d5ed836_0_7"/>
          <p:cNvSpPr/>
          <p:nvPr/>
        </p:nvSpPr>
        <p:spPr>
          <a:xfrm>
            <a:off x="719873" y="3732226"/>
            <a:ext cx="30642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i="0" u="none" strike="noStrike" cap="none" dirty="0">
              <a:solidFill>
                <a:schemeClr val="accent6">
                  <a:lumMod val="1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i="0" u="none" strike="noStrike" cap="none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{overall_engagement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GB" sz="1100" i="0" u="none" strike="noStrike" cap="none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performance_commentary}</a:t>
            </a:r>
            <a:endParaRPr sz="1100" i="0" u="none" strike="noStrike" cap="none" dirty="0">
              <a:solidFill>
                <a:schemeClr val="accent6">
                  <a:lumMod val="1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g2ec3d5ed836_0_7"/>
          <p:cNvSpPr/>
          <p:nvPr/>
        </p:nvSpPr>
        <p:spPr>
          <a:xfrm>
            <a:off x="4348311" y="3706276"/>
            <a:ext cx="3165600" cy="3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Sales, Revenue &amp; RO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n-GB"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{overall_sales_revenue_ROI_performance_commentary}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g2ec3d5ed836_0_7"/>
          <p:cNvSpPr/>
          <p:nvPr/>
        </p:nvSpPr>
        <p:spPr>
          <a:xfrm>
            <a:off x="8130959" y="3732226"/>
            <a:ext cx="33645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 and Reach</a:t>
            </a:r>
            <a:endParaRPr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n-GB"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{overall_reach_performance_commentary}</a:t>
            </a:r>
            <a:endParaRPr sz="110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g2ec3d5ed836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3401" y="2314859"/>
            <a:ext cx="930551" cy="9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ec3d5ed836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822" y="2470997"/>
            <a:ext cx="930551" cy="95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g2ec3d5ed836_0_7"/>
          <p:cNvGrpSpPr/>
          <p:nvPr/>
        </p:nvGrpSpPr>
        <p:grpSpPr>
          <a:xfrm>
            <a:off x="5453308" y="2325711"/>
            <a:ext cx="1083093" cy="1079060"/>
            <a:chOff x="4195399" y="1970604"/>
            <a:chExt cx="344879" cy="343573"/>
          </a:xfrm>
        </p:grpSpPr>
        <p:sp>
          <p:nvSpPr>
            <p:cNvPr id="525" name="Google Shape;525;g2ec3d5ed836_0_7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ec3d5ed836_0_7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ec3d5ed836_0_7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>
            <a:spLocks noGrp="1"/>
          </p:cNvSpPr>
          <p:nvPr>
            <p:ph type="title"/>
          </p:nvPr>
        </p:nvSpPr>
        <p:spPr>
          <a:xfrm>
            <a:off x="4576067" y="3736933"/>
            <a:ext cx="66852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Post Campaign Report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9"/>
          <p:cNvSpPr txBox="1">
            <a:spLocks noGrp="1"/>
          </p:cNvSpPr>
          <p:nvPr>
            <p:ph type="body" idx="4294967295"/>
          </p:nvPr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following analysis is based on </a:t>
            </a:r>
            <a:r>
              <a:rPr lang="en-US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exposed 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audience.</a:t>
            </a:r>
            <a:b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</a:endParaRPr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9cd19c857_1_145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7" name="Google Shape;577;g339cd19c857_1_145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39cd19c857_1_145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39cd19c857_1_145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339cd19c857_1_145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39cd19c857_1_145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339cd19c857_1_145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339cd19c857_1_145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39cd19c857_1_145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39cd19c857_1_145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g339cd19c857_1_145"/>
          <p:cNvSpPr txBox="1">
            <a:spLocks noGrp="1"/>
          </p:cNvSpPr>
          <p:nvPr>
            <p:ph type="ftr" idx="11"/>
          </p:nvPr>
        </p:nvSpPr>
        <p:spPr>
          <a:xfrm rot="-5400000">
            <a:off x="9573640" y="27956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SLIDE FOOTER IF REQUIRED</a:t>
            </a:r>
            <a:endParaRPr/>
          </a:p>
        </p:txBody>
      </p:sp>
      <p:sp>
        <p:nvSpPr>
          <p:cNvPr id="587" name="Google Shape;587;g339cd19c857_1_145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88" name="Google Shape;588;g339cd19c857_1_145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g339cd19c857_1_145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g339cd19c857_1_145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g339cd19c857_1_145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g339cd19c857_1_145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g339cd19c857_1_145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g339cd19c857_1_145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g339cd19c857_1_145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g339cd19c857_1_145"/>
          <p:cNvSpPr txBox="1"/>
          <p:nvPr/>
        </p:nvSpPr>
        <p:spPr>
          <a:xfrm>
            <a:off x="70354" y="5368450"/>
            <a:ext cx="18825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{gross_spend}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g339cd19c857_1_145"/>
          <p:cNvSpPr txBox="1"/>
          <p:nvPr/>
        </p:nvSpPr>
        <p:spPr>
          <a:xfrm>
            <a:off x="2033189" y="5393850"/>
            <a:ext cx="16704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{impressions}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g339cd19c857_1_145"/>
          <p:cNvSpPr txBox="1"/>
          <p:nvPr/>
        </p:nvSpPr>
        <p:spPr>
          <a:xfrm>
            <a:off x="3783951" y="5368456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{N/A}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g339cd19c857_1_145"/>
          <p:cNvSpPr txBox="1"/>
          <p:nvPr/>
        </p:nvSpPr>
        <p:spPr>
          <a:xfrm>
            <a:off x="5494875" y="5368456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{N/A}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g339cd19c857_1_145"/>
          <p:cNvSpPr txBox="1"/>
          <p:nvPr/>
        </p:nvSpPr>
        <p:spPr>
          <a:xfrm>
            <a:off x="10299913" y="5368456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£{net_cpm}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g339cd19c857_1_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39cd19c857_1_1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39cd19c857_1_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39cd19c857_1_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39cd19c857_1_1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39cd19c857_1_1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39cd19c857_1_1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39cd19c857_1_145"/>
          <p:cNvSpPr txBox="1"/>
          <p:nvPr/>
        </p:nvSpPr>
        <p:spPr>
          <a:xfrm>
            <a:off x="259089" y="6056839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£{gross_est}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g339cd19c857_1_145"/>
          <p:cNvSpPr txBox="1"/>
          <p:nvPr/>
        </p:nvSpPr>
        <p:spPr>
          <a:xfrm>
            <a:off x="2047779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{imp_est}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g339cd19c857_1_145"/>
          <p:cNvSpPr txBox="1"/>
          <p:nvPr/>
        </p:nvSpPr>
        <p:spPr>
          <a:xfrm>
            <a:off x="3783914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{reach_est}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g339cd19c857_1_145"/>
          <p:cNvSpPr txBox="1"/>
          <p:nvPr/>
        </p:nvSpPr>
        <p:spPr>
          <a:xfrm>
            <a:off x="8575703" y="6056839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75000"/>
                  </a:srgbClr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{ctr_est}</a:t>
            </a:r>
          </a:p>
        </p:txBody>
      </p:sp>
      <p:sp>
        <p:nvSpPr>
          <p:cNvPr id="612" name="Google Shape;612;g339cd19c857_1_145"/>
          <p:cNvSpPr txBox="1"/>
          <p:nvPr/>
        </p:nvSpPr>
        <p:spPr>
          <a:xfrm>
            <a:off x="10184370" y="6055741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£{net_cpm_est}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g339cd19c857_1_145"/>
          <p:cNvSpPr txBox="1"/>
          <p:nvPr/>
        </p:nvSpPr>
        <p:spPr>
          <a:xfrm>
            <a:off x="7148753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{click_est}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g339cd19c857_1_145"/>
          <p:cNvSpPr txBox="1"/>
          <p:nvPr/>
        </p:nvSpPr>
        <p:spPr>
          <a:xfrm>
            <a:off x="5480413" y="6047731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{freq_est}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g339cd19c857_1_145"/>
          <p:cNvSpPr txBox="1"/>
          <p:nvPr/>
        </p:nvSpPr>
        <p:spPr>
          <a:xfrm>
            <a:off x="70995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{clicks}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g339cd19c857_1_145"/>
          <p:cNvSpPr txBox="1"/>
          <p:nvPr/>
        </p:nvSpPr>
        <p:spPr>
          <a:xfrm>
            <a:off x="8695275" y="5357437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sz="2200" dirty="0"/>
              <a:t>{ctr}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9d57e8f9a_0_50"/>
          <p:cNvSpPr txBox="1">
            <a:spLocks noGrp="1"/>
          </p:cNvSpPr>
          <p:nvPr>
            <p:ph type="title"/>
          </p:nvPr>
        </p:nvSpPr>
        <p:spPr>
          <a:xfrm>
            <a:off x="625500" y="620712"/>
            <a:ext cx="10941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500" b="1" dirty="0">
                <a:solidFill>
                  <a:srgbClr val="002060"/>
                </a:solidFill>
              </a:rPr>
              <a:t>{estimated_versus_actual_performance_commentary}</a:t>
            </a:r>
            <a:endParaRPr sz="2100" b="1" dirty="0">
              <a:solidFill>
                <a:srgbClr val="002060"/>
              </a:solidFill>
            </a:endParaRPr>
          </a:p>
        </p:txBody>
      </p:sp>
      <p:sp>
        <p:nvSpPr>
          <p:cNvPr id="622" name="Google Shape;622;g339d57e8f9a_0_50"/>
          <p:cNvSpPr txBox="1">
            <a:spLocks noGrp="1"/>
          </p:cNvSpPr>
          <p:nvPr>
            <p:ph type="ftr" idx="11"/>
          </p:nvPr>
        </p:nvSpPr>
        <p:spPr>
          <a:xfrm rot="-5400000">
            <a:off x="9573640" y="31004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DELIVERED VERSUS PLANNED</a:t>
            </a:r>
            <a:endParaRPr/>
          </a:p>
        </p:txBody>
      </p:sp>
      <p:sp>
        <p:nvSpPr>
          <p:cNvPr id="623" name="Google Shape;623;g339d57e8f9a_0_50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624" name="Google Shape;624;g339d57e8f9a_0_50"/>
          <p:cNvSpPr txBox="1"/>
          <p:nvPr/>
        </p:nvSpPr>
        <p:spPr>
          <a:xfrm>
            <a:off x="1905463" y="5539600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g339d57e8f9a_0_50"/>
          <p:cNvSpPr txBox="1"/>
          <p:nvPr/>
        </p:nvSpPr>
        <p:spPr>
          <a:xfrm>
            <a:off x="9423901" y="552251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g339d57e8f9a_0_50"/>
          <p:cNvSpPr txBox="1"/>
          <p:nvPr/>
        </p:nvSpPr>
        <p:spPr>
          <a:xfrm>
            <a:off x="5542613" y="555666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Reach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8" name="Google Shape;628;g339d57e8f9a_0_50"/>
          <p:cNvCxnSpPr/>
          <p:nvPr/>
        </p:nvCxnSpPr>
        <p:spPr>
          <a:xfrm rot="10800000" flipH="1">
            <a:off x="1918438" y="5989275"/>
            <a:ext cx="1546800" cy="6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9" name="Google Shape;629;g339d57e8f9a_0_50"/>
          <p:cNvCxnSpPr/>
          <p:nvPr/>
        </p:nvCxnSpPr>
        <p:spPr>
          <a:xfrm>
            <a:off x="9753588" y="5972163"/>
            <a:ext cx="8340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g339d57e8f9a_0_50"/>
          <p:cNvCxnSpPr/>
          <p:nvPr/>
        </p:nvCxnSpPr>
        <p:spPr>
          <a:xfrm rot="10800000" flipH="1">
            <a:off x="5886725" y="6000625"/>
            <a:ext cx="767400" cy="6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3" name="Google Shape;633;g339d57e8f9a_0_50" title="Chart"/>
          <p:cNvPicPr preferRelativeResize="0"/>
          <p:nvPr/>
        </p:nvPicPr>
        <p:blipFill rotWithShape="1">
          <a:blip r:embed="rId3">
            <a:alphaModFix/>
          </a:blip>
          <a:srcRect t="23153"/>
          <a:stretch/>
        </p:blipFill>
        <p:spPr>
          <a:xfrm>
            <a:off x="682475" y="2862000"/>
            <a:ext cx="3428025" cy="257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39d57e8f9a_0_5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251" y="2715499"/>
            <a:ext cx="391366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39d57e8f9a_0_50" title="Chart"/>
          <p:cNvPicPr preferRelativeResize="0"/>
          <p:nvPr/>
        </p:nvPicPr>
        <p:blipFill rotWithShape="1">
          <a:blip r:embed="rId5">
            <a:alphaModFix/>
          </a:blip>
          <a:srcRect t="10538"/>
          <a:stretch/>
        </p:blipFill>
        <p:spPr>
          <a:xfrm>
            <a:off x="8171125" y="2805450"/>
            <a:ext cx="3395374" cy="2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5C14A-20FA-9B89-CDB7-182857E9D2F8}"/>
              </a:ext>
            </a:extLst>
          </p:cNvPr>
          <p:cNvSpPr txBox="1"/>
          <p:nvPr/>
        </p:nvSpPr>
        <p:spPr>
          <a:xfrm>
            <a:off x="1209040" y="192024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6"/>
              </a:buClr>
              <a:buSzPts val="2500"/>
            </a:pPr>
            <a:r>
              <a:rPr lang="en-US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{perc_imp}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DD28B-91F7-3160-EB64-8444AD95968B}"/>
              </a:ext>
            </a:extLst>
          </p:cNvPr>
          <p:cNvSpPr txBox="1"/>
          <p:nvPr/>
        </p:nvSpPr>
        <p:spPr>
          <a:xfrm>
            <a:off x="8905911" y="1874073"/>
            <a:ext cx="266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6"/>
              </a:buClr>
              <a:buSzPts val="2500"/>
            </a:pPr>
            <a:r>
              <a:rPr lang="en-US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{perc_clicks}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d8533fe21_0_59"/>
          <p:cNvSpPr txBox="1">
            <a:spLocks noGrp="1"/>
          </p:cNvSpPr>
          <p:nvPr>
            <p:ph type="title"/>
          </p:nvPr>
        </p:nvSpPr>
        <p:spPr>
          <a:xfrm>
            <a:off x="517014" y="454926"/>
            <a:ext cx="107529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2900" dirty="0">
                <a:latin typeface="Poppins"/>
                <a:ea typeface="Poppins"/>
                <a:cs typeface="Poppins"/>
                <a:sym typeface="Poppins"/>
              </a:rPr>
              <a:t>{channel_performance_commentary}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g32d8533fe21_0_59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42" name="Google Shape;642;g32d8533fe21_0_59"/>
          <p:cNvSpPr/>
          <p:nvPr/>
        </p:nvSpPr>
        <p:spPr>
          <a:xfrm>
            <a:off x="555625" y="1913075"/>
            <a:ext cx="1291200" cy="985200"/>
          </a:xfrm>
          <a:prstGeom prst="rect">
            <a:avLst/>
          </a:prstGeom>
          <a:solidFill>
            <a:srgbClr val="33A695"/>
          </a:solidFill>
          <a:ln w="25400" cap="flat" cmpd="sng">
            <a:solidFill>
              <a:srgbClr val="33A6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Overall</a:t>
            </a:r>
            <a:endParaRPr sz="18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g32d8533fe21_0_59"/>
          <p:cNvSpPr/>
          <p:nvPr/>
        </p:nvSpPr>
        <p:spPr>
          <a:xfrm>
            <a:off x="2005394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{reach}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4" name="Google Shape;644;g32d8533fe21_0_59"/>
          <p:cNvSpPr/>
          <p:nvPr/>
        </p:nvSpPr>
        <p:spPr>
          <a:xfrm>
            <a:off x="3189010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{impressions}</a:t>
            </a: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g32d8533fe21_0_59"/>
          <p:cNvSpPr/>
          <p:nvPr/>
        </p:nvSpPr>
        <p:spPr>
          <a:xfrm>
            <a:off x="4352776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{ctr}</a:t>
            </a: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2d8533fe21_0_59"/>
          <p:cNvSpPr/>
          <p:nvPr/>
        </p:nvSpPr>
        <p:spPr>
          <a:xfrm>
            <a:off x="5536392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g32d8533fe21_0_59"/>
          <p:cNvSpPr/>
          <p:nvPr/>
        </p:nvSpPr>
        <p:spPr>
          <a:xfrm>
            <a:off x="6729936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{clicks}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8" name="Google Shape;648;g32d8533fe21_0_59"/>
          <p:cNvSpPr/>
          <p:nvPr/>
        </p:nvSpPr>
        <p:spPr>
          <a:xfrm>
            <a:off x="7913552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£{gross_spend}</a:t>
            </a: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2d8533fe21_0_59"/>
          <p:cNvSpPr/>
          <p:nvPr/>
        </p:nvSpPr>
        <p:spPr>
          <a:xfrm>
            <a:off x="9107096" y="1913075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£{brand_rev}</a:t>
            </a:r>
          </a:p>
          <a:p>
            <a:pPr algn="ctr">
              <a:buSzPts val="850"/>
            </a:pP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£{brand_roas} ROAS</a:t>
            </a:r>
            <a:endParaRPr sz="85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buSzPts val="850"/>
            </a:pP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brand_roi</a:t>
            </a: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  <a:p>
            <a:pPr algn="ctr">
              <a:buSzPts val="850"/>
            </a:pPr>
            <a:endParaRPr sz="12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2d8533fe21_0_59"/>
          <p:cNvSpPr/>
          <p:nvPr/>
        </p:nvSpPr>
        <p:spPr>
          <a:xfrm>
            <a:off x="3189010" y="1466996"/>
            <a:ext cx="10449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sz="1050" b="1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2d8533fe21_0_59"/>
          <p:cNvSpPr/>
          <p:nvPr/>
        </p:nvSpPr>
        <p:spPr>
          <a:xfrm>
            <a:off x="2074994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2d8533fe21_0_59"/>
          <p:cNvSpPr/>
          <p:nvPr/>
        </p:nvSpPr>
        <p:spPr>
          <a:xfrm>
            <a:off x="4372628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32d8533fe21_0_59"/>
          <p:cNvSpPr/>
          <p:nvPr/>
        </p:nvSpPr>
        <p:spPr>
          <a:xfrm>
            <a:off x="5556245" y="1472933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sz="105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2d8533fe21_0_59"/>
          <p:cNvSpPr/>
          <p:nvPr/>
        </p:nvSpPr>
        <p:spPr>
          <a:xfrm>
            <a:off x="6739862" y="1472933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32d8533fe21_0_59"/>
          <p:cNvSpPr/>
          <p:nvPr/>
        </p:nvSpPr>
        <p:spPr>
          <a:xfrm>
            <a:off x="7923479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2d8533fe21_0_59"/>
          <p:cNvSpPr/>
          <p:nvPr/>
        </p:nvSpPr>
        <p:spPr>
          <a:xfrm>
            <a:off x="9107096" y="1471371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sz="9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2d8533fe21_0_59"/>
          <p:cNvSpPr/>
          <p:nvPr/>
        </p:nvSpPr>
        <p:spPr>
          <a:xfrm>
            <a:off x="10392651" y="1913075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£{fsku_rev}</a:t>
            </a:r>
            <a:endParaRPr sz="140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buSzPts val="850"/>
            </a:pP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£{fsku_roas} ROAS</a:t>
            </a:r>
          </a:p>
          <a:p>
            <a:pPr algn="ctr">
              <a:buSzPts val="850"/>
            </a:pP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fsku_roi</a:t>
            </a: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58" name="Google Shape;658;g32d8533fe21_0_59"/>
          <p:cNvSpPr/>
          <p:nvPr/>
        </p:nvSpPr>
        <p:spPr>
          <a:xfrm>
            <a:off x="10394749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32d8533fe21_0_59"/>
          <p:cNvSpPr/>
          <p:nvPr/>
        </p:nvSpPr>
        <p:spPr>
          <a:xfrm>
            <a:off x="555625" y="3076179"/>
            <a:ext cx="1291200" cy="98520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</a:t>
            </a:r>
            <a:endParaRPr sz="1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2d8533fe21_0_59"/>
          <p:cNvSpPr/>
          <p:nvPr/>
        </p:nvSpPr>
        <p:spPr>
          <a:xfrm>
            <a:off x="1995467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{meta_reach}</a:t>
            </a:r>
          </a:p>
        </p:txBody>
      </p:sp>
      <p:sp>
        <p:nvSpPr>
          <p:cNvPr id="661" name="Google Shape;661;g32d8533fe21_0_59"/>
          <p:cNvSpPr/>
          <p:nvPr/>
        </p:nvSpPr>
        <p:spPr>
          <a:xfrm>
            <a:off x="3189010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{meta_impressions}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2d8533fe21_0_59"/>
          <p:cNvSpPr/>
          <p:nvPr/>
        </p:nvSpPr>
        <p:spPr>
          <a:xfrm>
            <a:off x="4352776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{meta_ctr}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32d8533fe21_0_59"/>
          <p:cNvSpPr/>
          <p:nvPr/>
        </p:nvSpPr>
        <p:spPr>
          <a:xfrm>
            <a:off x="5546319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£{meta_net_cpm}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2d8533fe21_0_59"/>
          <p:cNvSpPr/>
          <p:nvPr/>
        </p:nvSpPr>
        <p:spPr>
          <a:xfrm>
            <a:off x="6729935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{meta_clicks}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5" name="Google Shape;665;g32d8533fe21_0_59"/>
          <p:cNvSpPr/>
          <p:nvPr/>
        </p:nvSpPr>
        <p:spPr>
          <a:xfrm>
            <a:off x="7912692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£{meta_gross_spend}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6" name="Google Shape;666;g32d8533fe21_0_59"/>
          <p:cNvSpPr/>
          <p:nvPr/>
        </p:nvSpPr>
        <p:spPr>
          <a:xfrm>
            <a:off x="9107096" y="3076179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£{meta_brand_rev}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£{meta_brand_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roas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meta_brand_roi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74" name="Google Shape;674;g32d8533fe21_0_59"/>
          <p:cNvSpPr/>
          <p:nvPr/>
        </p:nvSpPr>
        <p:spPr>
          <a:xfrm>
            <a:off x="10392651" y="3076179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£{meta_fsku_rev}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fsku_roas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fsku_roi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93" name="Google Shape;693;g32d8533fe21_0_59"/>
          <p:cNvSpPr txBox="1"/>
          <p:nvPr/>
        </p:nvSpPr>
        <p:spPr>
          <a:xfrm>
            <a:off x="374345" y="6382327"/>
            <a:ext cx="10363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*Product measurement is only available on Meta.</a:t>
            </a:r>
            <a:endParaRPr sz="1400" b="0" i="1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4" name="Picture 693" descr="impressions_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651760"/>
            <a:ext cx="2928327" cy="2926080"/>
          </a:xfrm>
          <a:prstGeom prst="rect">
            <a:avLst/>
          </a:prstGeom>
        </p:spPr>
      </p:pic>
      <p:pic>
        <p:nvPicPr>
          <p:cNvPr id="695" name="Picture 694" descr="clicks_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9" y="2651760"/>
            <a:ext cx="2926080" cy="2926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11458</TotalTime>
  <Words>6038</Words>
  <Application>Microsoft Macintosh PowerPoint</Application>
  <PresentationFormat>Widescreen</PresentationFormat>
  <Paragraphs>1136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Montserrat</vt:lpstr>
      <vt:lpstr>Montserrat ExtraLight</vt:lpstr>
      <vt:lpstr>Poppins</vt:lpstr>
      <vt:lpstr>Poppins Light</vt:lpstr>
      <vt:lpstr>Poppins SemiBold</vt:lpstr>
      <vt:lpstr>Office Theme</vt:lpstr>
      <vt:lpstr>{brand_name}</vt:lpstr>
      <vt:lpstr>01</vt:lpstr>
      <vt:lpstr>Campaign Brief Summary</vt:lpstr>
      <vt:lpstr>Campaign Summary</vt:lpstr>
      <vt:lpstr>PowerPoint Presentation</vt:lpstr>
      <vt:lpstr>Post Campaign Report</vt:lpstr>
      <vt:lpstr>Total Campaign Summary</vt:lpstr>
      <vt:lpstr>{estimated_versus_actual_performance_commentary}</vt:lpstr>
      <vt:lpstr>{channel_performance_commentary}</vt:lpstr>
      <vt:lpstr>{brand_and_fsku_roas_performance_wrt_overall_traffic_performance_commentary} </vt:lpstr>
      <vt:lpstr>{percentage_of_instore_online_sales_commentary}</vt:lpstr>
      <vt:lpstr>Post-campaign Report: Meta</vt:lpstr>
      <vt:lpstr>Meta Campaign Summary</vt:lpstr>
      <vt:lpstr>{meta_audience_performance_commentary}</vt:lpstr>
      <vt:lpstr>PowerPoint Presentation</vt:lpstr>
      <vt:lpstr>PowerPoint Presentation</vt:lpstr>
      <vt:lpstr>Audience Performance breakdown</vt:lpstr>
      <vt:lpstr>How many Brand sales did our Meta campaign drive?</vt:lpstr>
      <vt:lpstr>How many Featured product sales did our Meta campaign drive?</vt:lpstr>
      <vt:lpstr>Post-campaign Report: TikTok</vt:lpstr>
      <vt:lpstr>TikTok Campaign Summary</vt:lpstr>
      <vt:lpstr>{tik_audience_performance_commentary}</vt:lpstr>
      <vt:lpstr>PowerPoint Presentation</vt:lpstr>
      <vt:lpstr>PowerPoint Presentation</vt:lpstr>
      <vt:lpstr>Audience Performance breakdown</vt:lpstr>
      <vt:lpstr>How many Brand sales did our TikTok campaign drive?</vt:lpstr>
      <vt:lpstr>How many Featured product sales did our Tiktok campaign drive?</vt:lpstr>
      <vt:lpstr>Post-campaign Report: Pinterest</vt:lpstr>
      <vt:lpstr>Pinterest Campaign Summary</vt:lpstr>
      <vt:lpstr>{pin_audience_performance_commentary}</vt:lpstr>
      <vt:lpstr>PowerPoint Presentation</vt:lpstr>
      <vt:lpstr>PowerPoint Presentation</vt:lpstr>
      <vt:lpstr>Audience Performance breakdown</vt:lpstr>
      <vt:lpstr>How many Brand sales did our Pinterest campaign drive?</vt:lpstr>
      <vt:lpstr>How many Featured product sales did our Pinterest campaign drive?</vt:lpstr>
      <vt:lpstr>Learnings &amp; recommendations for future activations</vt:lpstr>
      <vt:lpstr>A recap on our objectives…</vt:lpstr>
      <vt:lpstr>Learnings &amp; considerations to take forward into future campaign planning | Targeting, Phasing &amp; Creative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Funto Adeyemi</dc:creator>
  <cp:lastModifiedBy>Funto Adeyemi</cp:lastModifiedBy>
  <cp:revision>12</cp:revision>
  <dcterms:created xsi:type="dcterms:W3CDTF">2025-11-20T14:08:04Z</dcterms:created>
  <dcterms:modified xsi:type="dcterms:W3CDTF">2025-12-04T14:08:32Z</dcterms:modified>
</cp:coreProperties>
</file>